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24"/>
  </p:notesMasterIdLst>
  <p:handoutMasterIdLst>
    <p:handoutMasterId r:id="rId25"/>
  </p:handoutMasterIdLst>
  <p:sldIdLst>
    <p:sldId id="256" r:id="rId2"/>
    <p:sldId id="265" r:id="rId3"/>
    <p:sldId id="257" r:id="rId4"/>
    <p:sldId id="260" r:id="rId5"/>
    <p:sldId id="264" r:id="rId6"/>
    <p:sldId id="259" r:id="rId7"/>
    <p:sldId id="267" r:id="rId8"/>
    <p:sldId id="263" r:id="rId9"/>
    <p:sldId id="268" r:id="rId10"/>
    <p:sldId id="266" r:id="rId11"/>
    <p:sldId id="269" r:id="rId12"/>
    <p:sldId id="273" r:id="rId13"/>
    <p:sldId id="275" r:id="rId14"/>
    <p:sldId id="272" r:id="rId15"/>
    <p:sldId id="270" r:id="rId16"/>
    <p:sldId id="271" r:id="rId17"/>
    <p:sldId id="276" r:id="rId18"/>
    <p:sldId id="277" r:id="rId19"/>
    <p:sldId id="278" r:id="rId20"/>
    <p:sldId id="279" r:id="rId21"/>
    <p:sldId id="262" r:id="rId22"/>
    <p:sldId id="261" r:id="rId23"/>
  </p:sldIdLst>
  <p:sldSz cx="9144000" cy="5143500" type="screen16x9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2BE"/>
    <a:srgbClr val="A396A3"/>
    <a:srgbClr val="D778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43"/>
    <p:restoredTop sz="96327"/>
  </p:normalViewPr>
  <p:slideViewPr>
    <p:cSldViewPr snapToGrid="0" snapToObjects="1">
      <p:cViewPr varScale="1">
        <p:scale>
          <a:sx n="235" d="100"/>
          <a:sy n="235" d="100"/>
        </p:scale>
        <p:origin x="192" y="3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70" d="100"/>
          <a:sy n="170" d="100"/>
        </p:scale>
        <p:origin x="658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Plassholder for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15ACB-6D39-BD4E-B219-F3F80F4D5658}" type="datetimeFigureOut">
              <a:rPr lang="nb-NO" smtClean="0">
                <a:latin typeface="Source Sans Pro" charset="0"/>
                <a:ea typeface="Source Sans Pro" charset="0"/>
                <a:cs typeface="Source Sans Pro" charset="0"/>
              </a:rPr>
              <a:t>18.05.2023</a:t>
            </a:fld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53D036-F3E9-EE46-9B35-EC7759C2F543}" type="slidenum">
              <a:rPr lang="nb-NO" smtClean="0">
                <a:latin typeface="Source Sans Pro" charset="0"/>
                <a:ea typeface="Source Sans Pro" charset="0"/>
                <a:cs typeface="Source Sans Pro" charset="0"/>
              </a:rPr>
              <a:t>‹#›</a:t>
            </a:fld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1545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fld id="{69444867-3A3C-8F4F-AA72-C1B9EB729F72}" type="datetimeFigureOut">
              <a:rPr lang="nb-NO" smtClean="0"/>
              <a:pPr/>
              <a:t>18.05.2023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fld id="{F45C457E-F630-C147-B67D-734B6B1CD9DE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730815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Source Sans Pro" charset="0"/>
        <a:ea typeface="Source Sans Pro" charset="0"/>
        <a:cs typeface="Source Sans Pro" charset="0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Source Sans Pro" charset="0"/>
        <a:ea typeface="Source Sans Pro" charset="0"/>
        <a:cs typeface="Source Sans Pro" charset="0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Source Sans Pro" charset="0"/>
        <a:ea typeface="Source Sans Pro" charset="0"/>
        <a:cs typeface="Source Sans Pro" charset="0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Source Sans Pro" charset="0"/>
        <a:ea typeface="Source Sans Pro" charset="0"/>
        <a:cs typeface="Source Sans Pro" charset="0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Source Sans Pro" charset="0"/>
        <a:ea typeface="Source Sans Pro" charset="0"/>
        <a:cs typeface="Source Sans Pro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5C457E-F630-C147-B67D-734B6B1CD9DE}" type="slidenum">
              <a:rPr lang="nb-NO" smtClean="0">
                <a:latin typeface="Source Sans Pro" charset="0"/>
                <a:ea typeface="Source Sans Pro" charset="0"/>
                <a:cs typeface="Source Sans Pro" charset="0"/>
              </a:rPr>
              <a:t>1</a:t>
            </a:fld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66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5C457E-F630-C147-B67D-734B6B1CD9DE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3241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5C457E-F630-C147-B67D-734B6B1CD9DE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5C457E-F630-C147-B67D-734B6B1CD9DE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91202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5C457E-F630-C147-B67D-734B6B1CD9DE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3680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5C457E-F630-C147-B67D-734B6B1CD9DE}" type="slidenum">
              <a:rPr lang="nb-NO" smtClean="0"/>
              <a:t>21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8275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5C457E-F630-C147-B67D-734B6B1CD9DE}" type="slidenum">
              <a:rPr lang="nb-NO" smtClean="0"/>
              <a:t>22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00019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1pPr>
          </a:lstStyle>
          <a:p>
            <a:pPr rtl="0"/>
            <a:r>
              <a:rPr lang="nb-NO" dirty="0" err="1">
                <a:effectLst/>
              </a:rPr>
              <a:t>Click</a:t>
            </a:r>
            <a:r>
              <a:rPr lang="nb-NO" dirty="0">
                <a:effectLst/>
              </a:rPr>
              <a:t> to </a:t>
            </a:r>
            <a:r>
              <a:rPr lang="nb-NO" dirty="0" err="1">
                <a:effectLst/>
              </a:rPr>
              <a:t>edit</a:t>
            </a:r>
            <a:r>
              <a:rPr lang="nb-NO" dirty="0">
                <a:effectLst/>
              </a:rPr>
              <a:t> Master </a:t>
            </a:r>
            <a:r>
              <a:rPr lang="nb-NO" dirty="0" err="1">
                <a:effectLst/>
              </a:rPr>
              <a:t>text</a:t>
            </a:r>
            <a:r>
              <a:rPr lang="nb-NO" dirty="0">
                <a:effectLst/>
              </a:rPr>
              <a:t> styles</a:t>
            </a:r>
          </a:p>
          <a:p>
            <a:pPr lvl="1" rtl="0"/>
            <a:r>
              <a:rPr lang="nb-NO" dirty="0" err="1">
                <a:effectLst/>
              </a:rPr>
              <a:t>second</a:t>
            </a:r>
            <a:r>
              <a:rPr lang="nb-NO" dirty="0">
                <a:effectLst/>
              </a:rPr>
              <a:t> </a:t>
            </a:r>
            <a:r>
              <a:rPr lang="nb-NO" dirty="0" err="1">
                <a:effectLst/>
              </a:rPr>
              <a:t>level</a:t>
            </a:r>
            <a:endParaRPr lang="nb-NO" dirty="0">
              <a:effectLst/>
            </a:endParaRPr>
          </a:p>
          <a:p>
            <a:pPr lvl="2" rtl="0"/>
            <a:r>
              <a:rPr lang="nb-NO" dirty="0" err="1">
                <a:effectLst/>
              </a:rPr>
              <a:t>third</a:t>
            </a:r>
            <a:r>
              <a:rPr lang="nb-NO" dirty="0">
                <a:effectLst/>
              </a:rPr>
              <a:t> </a:t>
            </a:r>
            <a:r>
              <a:rPr lang="nb-NO" dirty="0" err="1">
                <a:effectLst/>
              </a:rPr>
              <a:t>level</a:t>
            </a:r>
            <a:endParaRPr lang="nb-NO" dirty="0">
              <a:effectLst/>
            </a:endParaRPr>
          </a:p>
          <a:p>
            <a:pPr lvl="3" rtl="0"/>
            <a:r>
              <a:rPr lang="nb-NO" dirty="0" err="1">
                <a:effectLst/>
              </a:rPr>
              <a:t>fourth</a:t>
            </a:r>
            <a:r>
              <a:rPr lang="nb-NO" dirty="0">
                <a:effectLst/>
              </a:rPr>
              <a:t> </a:t>
            </a:r>
            <a:r>
              <a:rPr lang="nb-NO" dirty="0" err="1">
                <a:effectLst/>
              </a:rPr>
              <a:t>level</a:t>
            </a:r>
            <a:endParaRPr lang="nb-NO" dirty="0">
              <a:effectLst/>
            </a:endParaRPr>
          </a:p>
          <a:p>
            <a:pPr lvl="4" rtl="0"/>
            <a:r>
              <a:rPr lang="nb-NO" dirty="0" err="1">
                <a:effectLst/>
              </a:rPr>
              <a:t>fifth</a:t>
            </a:r>
            <a:r>
              <a:rPr lang="nb-NO" dirty="0">
                <a:effectLst/>
              </a:rPr>
              <a:t> </a:t>
            </a:r>
            <a:r>
              <a:rPr lang="nb-NO" dirty="0" err="1">
                <a:effectLst/>
              </a:rPr>
              <a:t>level</a:t>
            </a:r>
            <a:endParaRPr lang="nb-NO" dirty="0">
              <a:effectLst/>
            </a:endParaRP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C812-2013-4249-A5D6-AA9D74EA37D3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038523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Kapittelside 1-Blaa">
    <p:bg>
      <p:bgPr>
        <a:solidFill>
          <a:srgbClr val="A396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ssholder for tittel 1"/>
          <p:cNvSpPr>
            <a:spLocks noGrp="1"/>
          </p:cNvSpPr>
          <p:nvPr>
            <p:ph type="title" hasCustomPrompt="1"/>
          </p:nvPr>
        </p:nvSpPr>
        <p:spPr>
          <a:xfrm>
            <a:off x="1510632" y="761999"/>
            <a:ext cx="6075947" cy="3215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000">
                <a:solidFill>
                  <a:srgbClr val="FFFFFF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pic>
        <p:nvPicPr>
          <p:cNvPr id="8" name="Bil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1" y="28922"/>
            <a:ext cx="3417145" cy="763052"/>
          </a:xfrm>
          <a:prstGeom prst="rect">
            <a:avLst/>
          </a:prstGeom>
        </p:spPr>
      </p:pic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21E3B7C-4BCE-0246-87A2-E17DC34110E8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Kapittelside 1-Blaa">
    <p:bg>
      <p:bgPr>
        <a:solidFill>
          <a:srgbClr val="C8C2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ssholder for tittel 1"/>
          <p:cNvSpPr>
            <a:spLocks noGrp="1"/>
          </p:cNvSpPr>
          <p:nvPr>
            <p:ph type="title" hasCustomPrompt="1"/>
          </p:nvPr>
        </p:nvSpPr>
        <p:spPr>
          <a:xfrm>
            <a:off x="1510632" y="761999"/>
            <a:ext cx="6075947" cy="3215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1E3B7C-4BCE-0246-87A2-E17DC34110E8}" type="datetime1">
              <a:rPr lang="nb-NO" smtClean="0"/>
              <a:pPr/>
              <a:t>18.05.2023</a:t>
            </a:fld>
            <a:endParaRPr lang="nb-NO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b-NO" dirty="0"/>
              <a:t>First </a:t>
            </a:r>
            <a:r>
              <a:rPr lang="nb-NO" dirty="0" err="1"/>
              <a:t>name</a:t>
            </a:r>
            <a:r>
              <a:rPr lang="nb-NO" dirty="0"/>
              <a:t> Last </a:t>
            </a:r>
            <a:r>
              <a:rPr lang="nb-NO" dirty="0" err="1"/>
              <a:t>name</a:t>
            </a:r>
            <a:r>
              <a:rPr lang="nb-NO" dirty="0"/>
              <a:t> | </a:t>
            </a:r>
            <a:r>
              <a:rPr lang="nb-NO" dirty="0" err="1"/>
              <a:t>Faculty</a:t>
            </a:r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  <p:pic>
        <p:nvPicPr>
          <p:cNvPr id="9" name="Bil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0" y="39869"/>
            <a:ext cx="3417145" cy="76478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pittelside 1-Hexag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ssholder for tittel 1"/>
          <p:cNvSpPr>
            <a:spLocks noGrp="1"/>
          </p:cNvSpPr>
          <p:nvPr>
            <p:ph type="title" hasCustomPrompt="1"/>
          </p:nvPr>
        </p:nvSpPr>
        <p:spPr>
          <a:xfrm>
            <a:off x="1510632" y="762000"/>
            <a:ext cx="6075947" cy="19985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000"/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</p:spTree>
    <p:extLst>
      <p:ext uri="{BB962C8B-B14F-4D97-AF65-F5344CB8AC3E}">
        <p14:creationId xmlns:p14="http://schemas.microsoft.com/office/powerpoint/2010/main" val="3439050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 dirty="0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 dirty="0"/>
          </a:p>
        </p:txBody>
      </p:sp>
      <p:sp>
        <p:nvSpPr>
          <p:cNvPr id="8" name="Plassholder for dato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71961-C96F-8C4A-AC47-FCDB5782E20C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9" name="Plassholder for bunntekst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10" name="Plassholder for lysbilde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87898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675105"/>
            <a:ext cx="4040188" cy="95605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6" y="675105"/>
            <a:ext cx="4041775" cy="95605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B6AC-387B-1141-B47A-FA154D0AE120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10" name="Plassholder for bunnteks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11" name="Plassholder for lysbilde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2245999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sp>
        <p:nvSpPr>
          <p:cNvPr id="6" name="Plassholder for dato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CB05-93CD-1744-B458-F7EECB58F929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7" name="Plassholder for bunnteks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8" name="Plassholder for lysbilde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93546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23149-15E5-404B-B323-66EFA187CBEE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5204498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 hasCustomPrompt="1"/>
          </p:nvPr>
        </p:nvSpPr>
        <p:spPr>
          <a:xfrm>
            <a:off x="0" y="100262"/>
            <a:ext cx="9144000" cy="4485105"/>
          </a:xfrm>
        </p:spPr>
        <p:txBody>
          <a:bodyPr anchor="ctr"/>
          <a:lstStyle>
            <a:lvl1pPr marL="0" indent="0" algn="ctr">
              <a:buNone/>
              <a:defRPr sz="3200" baseline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insert</a:t>
            </a:r>
            <a:r>
              <a:rPr lang="nb-NO" dirty="0"/>
              <a:t> image</a:t>
            </a:r>
          </a:p>
        </p:txBody>
      </p:sp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8BAD-DF40-8740-A282-8FAE99D2307F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8" name="Plassholder for lysbilde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574532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vileside 1-Gron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 descr="HEX-hvitt-net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Bilde 5" descr="HEX-hvitt-net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Bild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560" y="866979"/>
            <a:ext cx="6233814" cy="139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71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vileside 1-Bla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 descr="HEX-hvitt-net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Bilde 5" descr="HEX-hvitt-net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Bild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560" y="866979"/>
            <a:ext cx="6233814" cy="139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467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side 1-Gron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e 9" descr="HEX-ppt-net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Bilde 7" descr="HEX-ppt-net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 hasCustomPrompt="1"/>
          </p:nvPr>
        </p:nvSpPr>
        <p:spPr>
          <a:xfrm>
            <a:off x="274053" y="1203159"/>
            <a:ext cx="8412748" cy="1784684"/>
          </a:xfrm>
        </p:spPr>
        <p:txBody>
          <a:bodyPr anchor="b">
            <a:norm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pic>
        <p:nvPicPr>
          <p:cNvPr id="12" name="Bild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1" y="28922"/>
            <a:ext cx="3417145" cy="763052"/>
          </a:xfrm>
          <a:prstGeom prst="rect">
            <a:avLst/>
          </a:prstGeom>
        </p:spPr>
      </p:pic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2F0609F-AC82-DF42-AFFF-FAE709692D48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7" name="Plassholder for bunntekst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6309121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Hvileside 1-Blaa">
    <p:bg>
      <p:bgPr>
        <a:solidFill>
          <a:srgbClr val="D778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 descr="HEX-hvitt-net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Bilde 5" descr="HEX-hvitt-net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Bild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560" y="866979"/>
            <a:ext cx="6233814" cy="13920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Hvileside 1-Bla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 descr="HEX-hvitt-net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Bilde 5" descr="HEX-hvitt-net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A396A3"/>
          </a:solidFill>
        </p:spPr>
      </p:pic>
      <p:pic>
        <p:nvPicPr>
          <p:cNvPr id="8" name="Bild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560" y="866979"/>
            <a:ext cx="6233814" cy="13920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Hvileside 1-Blaa">
    <p:bg>
      <p:bgPr>
        <a:solidFill>
          <a:srgbClr val="C8C2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 descr="HEX-hvitt-net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Bilde 5" descr="HEX-hvitt-net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Bild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698" y="873128"/>
            <a:ext cx="6221242" cy="139237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side 1-Bla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e 9" descr="HEX-ppt-net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Bilde 7" descr="HEX-ppt-net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 hasCustomPrompt="1"/>
          </p:nvPr>
        </p:nvSpPr>
        <p:spPr>
          <a:xfrm>
            <a:off x="274053" y="1203159"/>
            <a:ext cx="8412748" cy="1784684"/>
          </a:xfrm>
        </p:spPr>
        <p:txBody>
          <a:bodyPr anchor="b">
            <a:norm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F0DC538-88EB-514C-AF97-910F01ED5FAF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  <p:pic>
        <p:nvPicPr>
          <p:cNvPr id="13" name="Bild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1" y="28922"/>
            <a:ext cx="3417145" cy="76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894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Forside 1-Bla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e 9" descr="HEX-ppt-net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Bilde 7" descr="HEX-ppt-net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D77869"/>
          </a:solidFill>
        </p:spPr>
      </p:pic>
      <p:sp>
        <p:nvSpPr>
          <p:cNvPr id="2" name="Tittel 1"/>
          <p:cNvSpPr>
            <a:spLocks noGrp="1"/>
          </p:cNvSpPr>
          <p:nvPr>
            <p:ph type="ctrTitle" hasCustomPrompt="1"/>
          </p:nvPr>
        </p:nvSpPr>
        <p:spPr>
          <a:xfrm>
            <a:off x="274053" y="1203159"/>
            <a:ext cx="8412748" cy="1784684"/>
          </a:xfrm>
        </p:spPr>
        <p:txBody>
          <a:bodyPr anchor="b">
            <a:norm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F0DC538-88EB-514C-AF97-910F01ED5FAF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  <p:pic>
        <p:nvPicPr>
          <p:cNvPr id="13" name="Bild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1" y="28922"/>
            <a:ext cx="3417145" cy="7630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Forside 1-Bla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e 9" descr="HEX-ppt-net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Bilde 7" descr="HEX-ppt-net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A396A3"/>
          </a:solidFill>
        </p:spPr>
      </p:pic>
      <p:sp>
        <p:nvSpPr>
          <p:cNvPr id="2" name="Tittel 1"/>
          <p:cNvSpPr>
            <a:spLocks noGrp="1"/>
          </p:cNvSpPr>
          <p:nvPr>
            <p:ph type="ctrTitle" hasCustomPrompt="1"/>
          </p:nvPr>
        </p:nvSpPr>
        <p:spPr>
          <a:xfrm>
            <a:off x="274053" y="1203159"/>
            <a:ext cx="8412748" cy="1784684"/>
          </a:xfrm>
        </p:spPr>
        <p:txBody>
          <a:bodyPr anchor="b">
            <a:norm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F0DC538-88EB-514C-AF97-910F01ED5FAF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  <p:pic>
        <p:nvPicPr>
          <p:cNvPr id="13" name="Bild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1" y="28922"/>
            <a:ext cx="3417145" cy="7630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Forside 1-Bla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e 9" descr="HEX-ppt-net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Bilde 7" descr="HEX-ppt-net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C8C2BE"/>
          </a:solidFill>
        </p:spPr>
      </p:pic>
      <p:sp>
        <p:nvSpPr>
          <p:cNvPr id="2" name="Tittel 1"/>
          <p:cNvSpPr>
            <a:spLocks noGrp="1"/>
          </p:cNvSpPr>
          <p:nvPr>
            <p:ph type="ctrTitle" hasCustomPrompt="1"/>
          </p:nvPr>
        </p:nvSpPr>
        <p:spPr>
          <a:xfrm>
            <a:off x="274053" y="1203159"/>
            <a:ext cx="8412748" cy="1784684"/>
          </a:xfrm>
        </p:spPr>
        <p:txBody>
          <a:bodyPr anchor="b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F0DC538-88EB-514C-AF97-910F01ED5FAF}" type="datetime1">
              <a:rPr lang="nb-NO" smtClean="0"/>
              <a:pPr/>
              <a:t>18.05.2023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b-NO" dirty="0"/>
              <a:t>First </a:t>
            </a:r>
            <a:r>
              <a:rPr lang="nb-NO" dirty="0" err="1"/>
              <a:t>name</a:t>
            </a:r>
            <a:r>
              <a:rPr lang="nb-NO" dirty="0"/>
              <a:t> Last </a:t>
            </a:r>
            <a:r>
              <a:rPr lang="nb-NO" dirty="0" err="1"/>
              <a:t>name</a:t>
            </a:r>
            <a:r>
              <a:rPr lang="nb-NO" dirty="0"/>
              <a:t> | </a:t>
            </a:r>
            <a:r>
              <a:rPr lang="nb-NO" dirty="0" err="1"/>
              <a:t>Faculty</a:t>
            </a:r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  <p:pic>
        <p:nvPicPr>
          <p:cNvPr id="9" name="Bild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0" y="39869"/>
            <a:ext cx="3417145" cy="76478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pittelside 1-Gron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ssholder for tittel 1"/>
          <p:cNvSpPr>
            <a:spLocks noGrp="1"/>
          </p:cNvSpPr>
          <p:nvPr>
            <p:ph type="title" hasCustomPrompt="1"/>
          </p:nvPr>
        </p:nvSpPr>
        <p:spPr>
          <a:xfrm>
            <a:off x="1510632" y="761999"/>
            <a:ext cx="6075947" cy="3215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000">
                <a:solidFill>
                  <a:srgbClr val="FFFFFF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pic>
        <p:nvPicPr>
          <p:cNvPr id="8" name="Bild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1" y="28922"/>
            <a:ext cx="3417145" cy="763052"/>
          </a:xfrm>
          <a:prstGeom prst="rect">
            <a:avLst/>
          </a:prstGeom>
        </p:spPr>
      </p:pic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788591A-DFDE-C64F-B10A-97A04EF43015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98194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pittelside 1-Bla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ssholder for tittel 1"/>
          <p:cNvSpPr>
            <a:spLocks noGrp="1"/>
          </p:cNvSpPr>
          <p:nvPr>
            <p:ph type="title" hasCustomPrompt="1"/>
          </p:nvPr>
        </p:nvSpPr>
        <p:spPr>
          <a:xfrm>
            <a:off x="1510632" y="761999"/>
            <a:ext cx="6075947" cy="3215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000">
                <a:solidFill>
                  <a:srgbClr val="FFFFFF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pic>
        <p:nvPicPr>
          <p:cNvPr id="8" name="Bild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1" y="28922"/>
            <a:ext cx="3417145" cy="763052"/>
          </a:xfrm>
          <a:prstGeom prst="rect">
            <a:avLst/>
          </a:prstGeom>
        </p:spPr>
      </p:pic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21E3B7C-4BCE-0246-87A2-E17DC34110E8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67363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Kapittelside 1-Blaa">
    <p:bg>
      <p:bgPr>
        <a:solidFill>
          <a:srgbClr val="D778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ssholder for tittel 1"/>
          <p:cNvSpPr>
            <a:spLocks noGrp="1"/>
          </p:cNvSpPr>
          <p:nvPr>
            <p:ph type="title" hasCustomPrompt="1"/>
          </p:nvPr>
        </p:nvSpPr>
        <p:spPr>
          <a:xfrm>
            <a:off x="1510632" y="761999"/>
            <a:ext cx="6075947" cy="3215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000">
                <a:solidFill>
                  <a:srgbClr val="FFFFFF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pic>
        <p:nvPicPr>
          <p:cNvPr id="8" name="Bil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31" y="28922"/>
            <a:ext cx="3417145" cy="763052"/>
          </a:xfrm>
          <a:prstGeom prst="rect">
            <a:avLst/>
          </a:prstGeom>
        </p:spPr>
      </p:pic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21E3B7C-4BCE-0246-87A2-E17DC34110E8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457200" y="675104"/>
            <a:ext cx="8229600" cy="454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title</a:t>
            </a:r>
            <a:r>
              <a:rPr lang="nb-NO" dirty="0"/>
              <a:t> styles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b-NO">
                <a:effectLst/>
              </a:rPr>
              <a:t>Klikk for å redigere tekststiler i malen</a:t>
            </a:r>
          </a:p>
          <a:p>
            <a:pPr lvl="1" rtl="0"/>
            <a:r>
              <a:rPr lang="nb-NO">
                <a:effectLst/>
              </a:rPr>
              <a:t>Andre nivå</a:t>
            </a:r>
          </a:p>
          <a:p>
            <a:pPr lvl="2" rtl="0"/>
            <a:r>
              <a:rPr lang="nb-NO">
                <a:effectLst/>
              </a:rPr>
              <a:t>Tredje nivå</a:t>
            </a:r>
          </a:p>
          <a:p>
            <a:pPr lvl="3" rtl="0"/>
            <a:r>
              <a:rPr lang="nb-NO">
                <a:effectLst/>
              </a:rPr>
              <a:t>Fjerde nivå</a:t>
            </a:r>
          </a:p>
          <a:p>
            <a:pPr lvl="4" rtl="0"/>
            <a:r>
              <a:rPr lang="nb-NO">
                <a:effectLst/>
              </a:rPr>
              <a:t>Femte nivå</a:t>
            </a:r>
            <a:endParaRPr lang="nb-NO" dirty="0">
              <a:effectLst/>
            </a:endParaRP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6697576" y="4768684"/>
            <a:ext cx="168442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Source Sans Pro"/>
              </a:defRPr>
            </a:lvl1pPr>
          </a:lstStyle>
          <a:p>
            <a:fld id="{AB12BD90-583A-DE43-8747-87C3B8A6053C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316835" y="4767263"/>
            <a:ext cx="592622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101820"/>
                </a:solidFill>
                <a:latin typeface="Source Sans Pro"/>
              </a:defRPr>
            </a:lvl1pPr>
          </a:lstStyle>
          <a:p>
            <a:r>
              <a:rPr lang="nb-NO"/>
              <a:t>First name Last name | Faculty</a:t>
            </a:r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381996" y="4767263"/>
            <a:ext cx="41174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01820"/>
                </a:solidFill>
                <a:latin typeface="Source Sans Pro"/>
              </a:defRPr>
            </a:lvl1pPr>
          </a:lstStyle>
          <a:p>
            <a:fld id="{28ECCE09-4EB9-D24E-99A2-F5BDA1BD657E}" type="slidenum">
              <a:rPr lang="nb-NO" smtClean="0"/>
              <a:pPr/>
              <a:t>‹#›</a:t>
            </a:fld>
            <a:endParaRPr lang="nb-NO" dirty="0"/>
          </a:p>
        </p:txBody>
      </p:sp>
      <p:pic>
        <p:nvPicPr>
          <p:cNvPr id="11" name="Bilde 10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28922"/>
            <a:ext cx="3417151" cy="76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296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3" r:id="rId2"/>
    <p:sldLayoutId id="2147483694" r:id="rId3"/>
    <p:sldLayoutId id="2147483706" r:id="rId4"/>
    <p:sldLayoutId id="2147483707" r:id="rId5"/>
    <p:sldLayoutId id="2147483708" r:id="rId6"/>
    <p:sldLayoutId id="2147483695" r:id="rId7"/>
    <p:sldLayoutId id="2147483696" r:id="rId8"/>
    <p:sldLayoutId id="2147483709" r:id="rId9"/>
    <p:sldLayoutId id="2147483710" r:id="rId10"/>
    <p:sldLayoutId id="2147483711" r:id="rId11"/>
    <p:sldLayoutId id="2147483697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12" r:id="rId20"/>
    <p:sldLayoutId id="2147483713" r:id="rId21"/>
    <p:sldLayoutId id="2147483714" r:id="rId22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kern="1200" baseline="0">
          <a:solidFill>
            <a:schemeClr val="tx1"/>
          </a:solidFill>
          <a:latin typeface="Source Sans Pro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26"/>
        </a:buBlip>
        <a:defRPr sz="2400" kern="1200">
          <a:solidFill>
            <a:schemeClr val="tx1"/>
          </a:solidFill>
          <a:latin typeface="Source Sans Pro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26"/>
        </a:buBlip>
        <a:defRPr sz="2000" kern="1200">
          <a:solidFill>
            <a:schemeClr val="tx1"/>
          </a:solidFill>
          <a:latin typeface="Source Sans Pro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26"/>
        </a:buBlip>
        <a:defRPr sz="1800" kern="1200">
          <a:solidFill>
            <a:schemeClr val="tx1"/>
          </a:solidFill>
          <a:latin typeface="Source Sans Pro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26"/>
        </a:buBlip>
        <a:defRPr sz="1600" kern="1200">
          <a:solidFill>
            <a:schemeClr val="tx1"/>
          </a:solidFill>
          <a:latin typeface="Source Sans Pro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26"/>
        </a:buBlip>
        <a:defRPr sz="1400" kern="1200">
          <a:solidFill>
            <a:schemeClr val="tx1"/>
          </a:solidFill>
          <a:latin typeface="Source Sans Pro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7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0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9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0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1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9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Capturing Emerging Behaviour in Multi Neighbourhood CA using EC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6697576" y="4768684"/>
            <a:ext cx="1684420" cy="273844"/>
          </a:xfrm>
        </p:spPr>
        <p:txBody>
          <a:bodyPr/>
          <a:lstStyle/>
          <a:p>
            <a:fld id="{E4D652E1-5E1B-F449-B43B-5F2B1F0D58F1}" type="datetime1">
              <a:rPr lang="nb-NO" smtClean="0"/>
              <a:t>18.05.2023</a:t>
            </a:fld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8381996" y="4767263"/>
            <a:ext cx="411747" cy="273844"/>
          </a:xfrm>
        </p:spPr>
        <p:txBody>
          <a:bodyPr/>
          <a:lstStyle/>
          <a:p>
            <a:fld id="{28ECCE09-4EB9-D24E-99A2-F5BDA1BD657E}" type="slidenum">
              <a:rPr lang="nb-NO" smtClean="0"/>
              <a:pPr/>
              <a:t>1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42779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3BB07A-D4A1-79A6-4B7F-DB183AB21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432" y="256032"/>
            <a:ext cx="8718456" cy="1639824"/>
          </a:xfrm>
        </p:spPr>
        <p:txBody>
          <a:bodyPr/>
          <a:lstStyle/>
          <a:p>
            <a:r>
              <a:rPr lang="en-US" dirty="0"/>
              <a:t>Known rule! And Why?</a:t>
            </a:r>
            <a:r>
              <a:rPr lang="en-US" sz="1600" dirty="0"/>
              <a:t>(To verify!)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B7B92-AFB5-FEA6-874F-9344758DC0BD}"/>
              </a:ext>
            </a:extLst>
          </p:cNvPr>
          <p:cNvSpPr txBox="1"/>
          <p:nvPr/>
        </p:nvSpPr>
        <p:spPr>
          <a:xfrm>
            <a:off x="6504432" y="3140964"/>
            <a:ext cx="232867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w=350, h=180, </a:t>
            </a:r>
          </a:p>
          <a:p>
            <a:r>
              <a:rPr lang="en-US" dirty="0"/>
              <a:t>steps = 600, </a:t>
            </a:r>
          </a:p>
          <a:p>
            <a:r>
              <a:rPr lang="en-US" dirty="0"/>
              <a:t>fps = 20, </a:t>
            </a:r>
          </a:p>
          <a:p>
            <a:r>
              <a:rPr lang="en-US" dirty="0"/>
              <a:t>random cell with probability (3 states)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CF9DE5-ADBA-CE37-BBC2-41D31C5E59AB}"/>
              </a:ext>
            </a:extLst>
          </p:cNvPr>
          <p:cNvSpPr txBox="1"/>
          <p:nvPr/>
        </p:nvSpPr>
        <p:spPr>
          <a:xfrm>
            <a:off x="0" y="1526524"/>
            <a:ext cx="8241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nh_avg1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[(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0.185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0.200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0.343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0.580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0.750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0.850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0.150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0.180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  <a:p>
            <a:r>
              <a:rPr lang="en-GB" sz="9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nh_</a:t>
            </a:r>
            <a:r>
              <a:rPr lang="en-GB" sz="900" dirty="0">
                <a:solidFill>
                  <a:srgbClr val="9CDCFE"/>
                </a:solidFill>
                <a:latin typeface="Menlo" panose="020B0609030804020204" pitchFamily="49" charset="0"/>
              </a:rPr>
              <a:t>avg</a:t>
            </a:r>
            <a:r>
              <a:rPr lang="en-GB" sz="9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[(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0.150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0.280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0.445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0.680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sz="9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sz="9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pic>
        <p:nvPicPr>
          <p:cNvPr id="7" name="cellular_automaton_[[(0.185, 0.2, 1), (0.343, 0.58, 0), (0.75, 0.85, 0), (0.15, 0.18, 0)], [(0.15, 0.28, 0), (0.445, 0.68, 1)]]">
            <a:hlinkClick r:id="" action="ppaction://media"/>
            <a:extLst>
              <a:ext uri="{FF2B5EF4-FFF2-40B4-BE49-F238E27FC236}">
                <a16:creationId xmlns:a16="http://schemas.microsoft.com/office/drawing/2014/main" id="{E0B023BF-FCEF-DD0D-FF24-77C40D5226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2113" y="1895856"/>
            <a:ext cx="4412208" cy="294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3BB07A-D4A1-79A6-4B7F-DB183AB21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and Experimental setup for Evolutionary Computation</a:t>
            </a:r>
          </a:p>
        </p:txBody>
      </p:sp>
    </p:spTree>
    <p:extLst>
      <p:ext uri="{BB962C8B-B14F-4D97-AF65-F5344CB8AC3E}">
        <p14:creationId xmlns:p14="http://schemas.microsoft.com/office/powerpoint/2010/main" val="2684039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Details – EC – GA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Init Population</a:t>
            </a:r>
          </a:p>
          <a:p>
            <a:r>
              <a:rPr lang="en-US" dirty="0"/>
              <a:t>Calculate Fitness (Not revealed for now)</a:t>
            </a:r>
          </a:p>
          <a:p>
            <a:pPr lvl="1"/>
            <a:r>
              <a:rPr lang="en-US" dirty="0"/>
              <a:t>Just think fitness for now as Frequency Count of active cell! </a:t>
            </a:r>
          </a:p>
          <a:p>
            <a:r>
              <a:rPr lang="en-US" dirty="0"/>
              <a:t> Selection – Proportionate Selection / Roulette Wheel</a:t>
            </a:r>
          </a:p>
          <a:p>
            <a:pPr lvl="1"/>
            <a:r>
              <a:rPr lang="en-US" dirty="0"/>
              <a:t>Population[], Fitness[] </a:t>
            </a:r>
            <a:r>
              <a:rPr lang="en-US" dirty="0">
                <a:sym typeface="Wingdings" pitchFamily="2" charset="2"/>
              </a:rPr>
              <a:t> probability of each fitness cumulative probability  flip a coin  if(</a:t>
            </a:r>
            <a:r>
              <a:rPr lang="en-US" dirty="0" err="1">
                <a:sym typeface="Wingdings" pitchFamily="2" charset="2"/>
              </a:rPr>
              <a:t>randomvalue</a:t>
            </a:r>
            <a:r>
              <a:rPr lang="en-US" dirty="0">
                <a:sym typeface="Wingdings" pitchFamily="2" charset="2"/>
              </a:rPr>
              <a:t>&lt;</a:t>
            </a:r>
            <a:r>
              <a:rPr lang="en-US" dirty="0" err="1">
                <a:sym typeface="Wingdings" pitchFamily="2" charset="2"/>
              </a:rPr>
              <a:t>cumulative_p</a:t>
            </a:r>
            <a:r>
              <a:rPr lang="en-US" dirty="0">
                <a:sym typeface="Wingdings" pitchFamily="2" charset="2"/>
              </a:rPr>
              <a:t>[index]) select index</a:t>
            </a:r>
            <a:endParaRPr lang="en-US" dirty="0"/>
          </a:p>
          <a:p>
            <a:r>
              <a:rPr lang="en-US" dirty="0"/>
              <a:t>Crossover – skipped for now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62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Details – EC - Mutation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Update Mutation with following changes</a:t>
            </a:r>
          </a:p>
          <a:p>
            <a:pPr lvl="1"/>
            <a:r>
              <a:rPr lang="en-US" dirty="0"/>
              <a:t>Inserting a value in the bound /tuple("Gene") by using clone and mutate, because to find probability of adding a new gene to the rule should be based on the probability of already existing gene. </a:t>
            </a:r>
          </a:p>
          <a:p>
            <a:pPr lvl="1"/>
            <a:r>
              <a:rPr lang="en-US" b="1" dirty="0"/>
              <a:t>Remove</a:t>
            </a:r>
            <a:r>
              <a:rPr lang="en-US" dirty="0"/>
              <a:t> a value from the rule based on probability of the gene / value already there in the rule. (Removing a tuple)</a:t>
            </a:r>
          </a:p>
          <a:p>
            <a:pPr lvl="1"/>
            <a:r>
              <a:rPr lang="en-US" b="1" dirty="0"/>
              <a:t>Change</a:t>
            </a:r>
            <a:r>
              <a:rPr lang="en-US" dirty="0"/>
              <a:t> a value from the rule based on probability of the gene / value already there in the rule. (Changing value inside tuple with a </a:t>
            </a:r>
            <a:r>
              <a:rPr lang="en-US" b="1" dirty="0"/>
              <a:t>delta – fixed or uniformly sampled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36510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Fixed EC details for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200" b="1" dirty="0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POPULATION_SIZE </a:t>
            </a:r>
            <a:r>
              <a:rPr lang="en-GB" sz="1200" b="1" dirty="0">
                <a:solidFill>
                  <a:schemeClr val="accent2"/>
                </a:solidFill>
                <a:latin typeface="Menlo" panose="020B0609030804020204" pitchFamily="49" charset="0"/>
              </a:rPr>
              <a:t>=</a:t>
            </a:r>
            <a:r>
              <a:rPr lang="en-GB" sz="1200" b="1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1200" b="1" dirty="0">
                <a:solidFill>
                  <a:schemeClr val="accent6">
                    <a:lumMod val="50000"/>
                  </a:schemeClr>
                </a:solidFill>
                <a:latin typeface="Menlo" panose="020B0609030804020204" pitchFamily="49" charset="0"/>
              </a:rPr>
              <a:t>10</a:t>
            </a:r>
          </a:p>
          <a:p>
            <a:r>
              <a:rPr lang="en-GB" sz="1200" b="1" dirty="0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GENERATION_SIZE </a:t>
            </a:r>
            <a:r>
              <a:rPr lang="en-GB" sz="1200" b="1" dirty="0">
                <a:solidFill>
                  <a:schemeClr val="accent2"/>
                </a:solidFill>
                <a:latin typeface="Menlo" panose="020B0609030804020204" pitchFamily="49" charset="0"/>
              </a:rPr>
              <a:t>=</a:t>
            </a:r>
            <a:r>
              <a:rPr lang="en-GB" sz="1200" b="1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1200" b="1" dirty="0">
                <a:solidFill>
                  <a:schemeClr val="accent6">
                    <a:lumMod val="50000"/>
                  </a:schemeClr>
                </a:solidFill>
                <a:latin typeface="Menlo" panose="020B0609030804020204" pitchFamily="49" charset="0"/>
              </a:rPr>
              <a:t>10</a:t>
            </a:r>
          </a:p>
          <a:p>
            <a:r>
              <a:rPr lang="en-GB" sz="1200" b="1" dirty="0">
                <a:solidFill>
                  <a:schemeClr val="accent6">
                    <a:lumMod val="50000"/>
                  </a:schemeClr>
                </a:solidFill>
                <a:latin typeface="Menlo" panose="020B0609030804020204" pitchFamily="49" charset="0"/>
              </a:rPr>
              <a:t> </a:t>
            </a:r>
            <a:r>
              <a:rPr lang="en-GB" sz="1200" b="1" dirty="0">
                <a:latin typeface="Menlo" panose="020B0609030804020204" pitchFamily="49" charset="0"/>
              </a:rPr>
              <a:t>Genotype Details – for generating population</a:t>
            </a:r>
          </a:p>
          <a:p>
            <a:pPr lvl="1"/>
            <a:r>
              <a:rPr lang="en-GB" sz="1200" b="1" dirty="0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NUMBER_OF_NEIGHBORHOODS</a:t>
            </a:r>
            <a:r>
              <a:rPr lang="en-GB" sz="1200" b="1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1200" b="1" dirty="0">
                <a:solidFill>
                  <a:schemeClr val="accent2"/>
                </a:solidFill>
                <a:latin typeface="Menlo" panose="020B0609030804020204" pitchFamily="49" charset="0"/>
              </a:rPr>
              <a:t>=</a:t>
            </a:r>
            <a:r>
              <a:rPr lang="en-GB" sz="1200" b="1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1200" b="1" dirty="0">
                <a:solidFill>
                  <a:schemeClr val="accent6">
                    <a:lumMod val="50000"/>
                  </a:schemeClr>
                </a:solidFill>
                <a:latin typeface="Menlo" panose="020B0609030804020204" pitchFamily="49" charset="0"/>
              </a:rPr>
              <a:t>2</a:t>
            </a:r>
            <a:r>
              <a:rPr lang="en-GB" sz="1200" b="1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1200" b="1" dirty="0">
                <a:solidFill>
                  <a:srgbClr val="7CA668"/>
                </a:solidFill>
                <a:latin typeface="Menlo" panose="020B0609030804020204" pitchFamily="49" charset="0"/>
              </a:rPr>
              <a:t># for random number of </a:t>
            </a:r>
            <a:r>
              <a:rPr lang="en-GB" sz="1200" b="1" dirty="0" err="1">
                <a:solidFill>
                  <a:srgbClr val="7CA668"/>
                </a:solidFill>
                <a:latin typeface="Menlo" panose="020B0609030804020204" pitchFamily="49" charset="0"/>
              </a:rPr>
              <a:t>nh</a:t>
            </a:r>
            <a:r>
              <a:rPr lang="en-GB" sz="1200" b="1" dirty="0">
                <a:solidFill>
                  <a:srgbClr val="7CA668"/>
                </a:solidFill>
                <a:latin typeface="Menlo" panose="020B0609030804020204" pitchFamily="49" charset="0"/>
              </a:rPr>
              <a:t> put random function here</a:t>
            </a:r>
            <a:endParaRPr lang="en-GB" sz="1200" b="1" dirty="0">
              <a:solidFill>
                <a:srgbClr val="FFFFFF"/>
              </a:solidFill>
              <a:latin typeface="Menlo" panose="020B0609030804020204" pitchFamily="49" charset="0"/>
            </a:endParaRPr>
          </a:p>
          <a:p>
            <a:pPr lvl="1"/>
            <a:r>
              <a:rPr lang="en-GB" sz="1200" b="1" dirty="0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NUMBER_OF_BOUNDS_IN_EACH_NEIGHBORHOOD </a:t>
            </a:r>
            <a:r>
              <a:rPr lang="en-GB" sz="1200" b="1" dirty="0">
                <a:solidFill>
                  <a:schemeClr val="accent2"/>
                </a:solidFill>
                <a:latin typeface="Menlo" panose="020B0609030804020204" pitchFamily="49" charset="0"/>
              </a:rPr>
              <a:t>=</a:t>
            </a:r>
            <a:r>
              <a:rPr lang="en-GB" sz="1200" b="1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1200" b="1" dirty="0">
                <a:solidFill>
                  <a:schemeClr val="accent6">
                    <a:lumMod val="50000"/>
                  </a:schemeClr>
                </a:solidFill>
                <a:latin typeface="Menlo" panose="020B0609030804020204" pitchFamily="49" charset="0"/>
              </a:rPr>
              <a:t>3</a:t>
            </a:r>
            <a:r>
              <a:rPr lang="en-GB" sz="1200" b="1" dirty="0">
                <a:solidFill>
                  <a:srgbClr val="FFFFFF"/>
                </a:solidFill>
                <a:latin typeface="Menlo" panose="020B0609030804020204" pitchFamily="49" charset="0"/>
              </a:rPr>
              <a:t> </a:t>
            </a:r>
            <a:r>
              <a:rPr lang="en-GB" sz="1200" b="1" dirty="0">
                <a:solidFill>
                  <a:srgbClr val="7CA668"/>
                </a:solidFill>
                <a:latin typeface="Menlo" panose="020B0609030804020204" pitchFamily="49" charset="0"/>
              </a:rPr>
              <a:t># for random number of </a:t>
            </a:r>
            <a:r>
              <a:rPr lang="en-GB" sz="1200" b="1" dirty="0" err="1">
                <a:solidFill>
                  <a:srgbClr val="7CA668"/>
                </a:solidFill>
                <a:latin typeface="Menlo" panose="020B0609030804020204" pitchFamily="49" charset="0"/>
              </a:rPr>
              <a:t>nh</a:t>
            </a:r>
            <a:r>
              <a:rPr lang="en-GB" sz="1200" b="1" dirty="0">
                <a:solidFill>
                  <a:srgbClr val="7CA668"/>
                </a:solidFill>
                <a:latin typeface="Menlo" panose="020B0609030804020204" pitchFamily="49" charset="0"/>
              </a:rPr>
              <a:t> bounds put random function here</a:t>
            </a:r>
          </a:p>
          <a:p>
            <a:r>
              <a:rPr lang="en-GB" sz="1200" b="1" dirty="0">
                <a:solidFill>
                  <a:schemeClr val="accent6">
                    <a:lumMod val="50000"/>
                  </a:schemeClr>
                </a:solidFill>
                <a:latin typeface="Menlo" panose="020B0609030804020204" pitchFamily="49" charset="0"/>
              </a:rPr>
              <a:t> </a:t>
            </a:r>
            <a:r>
              <a:rPr lang="en-GB" sz="1200" b="1" dirty="0">
                <a:latin typeface="Menlo" panose="020B0609030804020204" pitchFamily="49" charset="0"/>
              </a:rPr>
              <a:t>Mutation Details</a:t>
            </a:r>
            <a:endParaRPr lang="en-GB" sz="800" b="1" dirty="0">
              <a:latin typeface="Menlo" panose="020B0609030804020204" pitchFamily="49" charset="0"/>
            </a:endParaRPr>
          </a:p>
          <a:p>
            <a:pPr lvl="1"/>
            <a:r>
              <a:rPr lang="en-GB" sz="1000" b="1" dirty="0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OVERALL_PROBABILITY_ATLEAST = 1 # or 2,3,4…</a:t>
            </a:r>
          </a:p>
          <a:p>
            <a:pPr lvl="1"/>
            <a:r>
              <a:rPr lang="en-GB" sz="1000" b="1" dirty="0" err="1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total_sum</a:t>
            </a:r>
            <a:r>
              <a:rPr lang="en-GB" sz="1000" b="1" dirty="0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 = </a:t>
            </a:r>
            <a:r>
              <a:rPr lang="en-GB" sz="1000" b="1" dirty="0">
                <a:solidFill>
                  <a:srgbClr val="002060"/>
                </a:solidFill>
                <a:latin typeface="Menlo" panose="020B0609030804020204" pitchFamily="49" charset="0"/>
              </a:rPr>
              <a:t>3*POPULATION_SIZE*NUMBER_OF_NEIGHBORHOODS*NUMBER_OF_BOUNDS_IN_EACH_NEIGHBORHOOD</a:t>
            </a:r>
          </a:p>
          <a:p>
            <a:pPr lvl="1"/>
            <a:r>
              <a:rPr lang="en-GB" sz="1050" b="1" dirty="0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PROBABILITY_OF_INSERTING_A_NEW_RULE </a:t>
            </a:r>
            <a:r>
              <a:rPr lang="en-GB" sz="1000" b="0" dirty="0">
                <a:solidFill>
                  <a:srgbClr val="002060"/>
                </a:solidFill>
                <a:effectLst/>
                <a:latin typeface="Menlo" panose="020B0609030804020204" pitchFamily="49" charset="0"/>
              </a:rPr>
              <a:t>= OVERALL_PROBABILITY_ATLEAST/</a:t>
            </a:r>
            <a:r>
              <a:rPr lang="en-GB" sz="1000" b="0" dirty="0" err="1">
                <a:solidFill>
                  <a:srgbClr val="002060"/>
                </a:solidFill>
                <a:effectLst/>
                <a:latin typeface="Menlo" panose="020B0609030804020204" pitchFamily="49" charset="0"/>
              </a:rPr>
              <a:t>total_sum</a:t>
            </a:r>
            <a:endParaRPr lang="en-GB" sz="1050" b="1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pPr lvl="1"/>
            <a:r>
              <a:rPr lang="en-GB" sz="1050" b="1" dirty="0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PROBABILITY_OF_REMOVING_A_RULE </a:t>
            </a:r>
            <a:r>
              <a:rPr lang="en-GB" sz="1000" b="0" dirty="0">
                <a:solidFill>
                  <a:srgbClr val="002060"/>
                </a:solidFill>
                <a:effectLst/>
                <a:latin typeface="Menlo" panose="020B0609030804020204" pitchFamily="49" charset="0"/>
              </a:rPr>
              <a:t>= OVERALL_PROBABILITY_ATLEAST/</a:t>
            </a:r>
            <a:r>
              <a:rPr lang="en-GB" sz="1000" b="0" dirty="0" err="1">
                <a:solidFill>
                  <a:srgbClr val="002060"/>
                </a:solidFill>
                <a:effectLst/>
                <a:latin typeface="Menlo" panose="020B0609030804020204" pitchFamily="49" charset="0"/>
              </a:rPr>
              <a:t>total_sum</a:t>
            </a:r>
            <a:endParaRPr lang="en-GB" sz="1050" b="1" dirty="0">
              <a:solidFill>
                <a:srgbClr val="002060"/>
              </a:solidFill>
              <a:latin typeface="Menlo" panose="020B0609030804020204" pitchFamily="49" charset="0"/>
            </a:endParaRPr>
          </a:p>
          <a:p>
            <a:pPr lvl="1"/>
            <a:r>
              <a:rPr lang="en-GB" sz="1050" b="1" dirty="0">
                <a:solidFill>
                  <a:schemeClr val="accent1">
                    <a:lumMod val="75000"/>
                  </a:schemeClr>
                </a:solidFill>
                <a:latin typeface="Menlo" panose="020B0609030804020204" pitchFamily="49" charset="0"/>
              </a:rPr>
              <a:t>PROBABILITY_OF_CHANGING_A_RULE </a:t>
            </a:r>
            <a:r>
              <a:rPr lang="en-GB" sz="1000" b="0" dirty="0">
                <a:solidFill>
                  <a:srgbClr val="002060"/>
                </a:solidFill>
                <a:effectLst/>
                <a:latin typeface="Menlo" panose="020B0609030804020204" pitchFamily="49" charset="0"/>
              </a:rPr>
              <a:t>= OVERALL_PROBABILITY_ATLEAST/</a:t>
            </a:r>
            <a:r>
              <a:rPr lang="en-GB" sz="1000" b="0" dirty="0" err="1">
                <a:solidFill>
                  <a:srgbClr val="002060"/>
                </a:solidFill>
                <a:effectLst/>
                <a:latin typeface="Menlo" panose="020B0609030804020204" pitchFamily="49" charset="0"/>
              </a:rPr>
              <a:t>total_sum</a:t>
            </a:r>
            <a:endParaRPr lang="en-GB" sz="1000" b="0" dirty="0">
              <a:solidFill>
                <a:srgbClr val="002060"/>
              </a:solidFill>
              <a:effectLst/>
              <a:latin typeface="Menlo" panose="020B0609030804020204" pitchFamily="49" charset="0"/>
            </a:endParaRPr>
          </a:p>
          <a:p>
            <a:pPr marL="457200" lvl="1" indent="0">
              <a:buNone/>
            </a:pPr>
            <a:endParaRPr lang="en-GB" sz="1050" b="1" dirty="0">
              <a:solidFill>
                <a:schemeClr val="accent6">
                  <a:lumMod val="75000"/>
                </a:schemeClr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455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pictorial explanation for a population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668860-F8A0-9F08-99A0-0493E2607807}"/>
              </a:ext>
            </a:extLst>
          </p:cNvPr>
          <p:cNvSpPr txBox="1"/>
          <p:nvPr/>
        </p:nvSpPr>
        <p:spPr>
          <a:xfrm>
            <a:off x="481630" y="1726934"/>
            <a:ext cx="6952233" cy="2377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[</a:t>
            </a:r>
          </a:p>
          <a:p>
            <a:r>
              <a:rPr lang="en-US" sz="1350" dirty="0">
                <a:solidFill>
                  <a:srgbClr val="00B050"/>
                </a:solidFill>
              </a:rPr>
              <a:t>[	</a:t>
            </a:r>
            <a:r>
              <a:rPr lang="en-US" sz="1350" dirty="0">
                <a:solidFill>
                  <a:srgbClr val="002060"/>
                </a:solidFill>
              </a:rPr>
              <a:t>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en-US" sz="1350" dirty="0">
                <a:solidFill>
                  <a:srgbClr val="002060"/>
                </a:solidFill>
              </a:rPr>
              <a:t>], </a:t>
            </a:r>
          </a:p>
          <a:p>
            <a:r>
              <a:rPr lang="en-US" sz="1350" dirty="0">
                <a:solidFill>
                  <a:srgbClr val="002060"/>
                </a:solidFill>
              </a:rPr>
              <a:t>	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en-US" sz="1350" dirty="0">
                <a:solidFill>
                  <a:srgbClr val="002060"/>
                </a:solidFill>
              </a:rPr>
              <a:t>], </a:t>
            </a:r>
          </a:p>
          <a:p>
            <a:r>
              <a:rPr lang="en-US" sz="1350" dirty="0">
                <a:solidFill>
                  <a:srgbClr val="002060"/>
                </a:solidFill>
              </a:rPr>
              <a:t>	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en-US" sz="1350" dirty="0">
                <a:solidFill>
                  <a:srgbClr val="002060"/>
                </a:solidFill>
              </a:rPr>
              <a:t>]</a:t>
            </a:r>
          </a:p>
          <a:p>
            <a:r>
              <a:rPr lang="en-US" sz="1350" dirty="0">
                <a:solidFill>
                  <a:srgbClr val="00B050"/>
                </a:solidFill>
              </a:rPr>
              <a:t>]</a:t>
            </a:r>
            <a:r>
              <a:rPr lang="en-US" sz="1350" dirty="0"/>
              <a:t>,</a:t>
            </a:r>
          </a:p>
          <a:p>
            <a:endParaRPr lang="en-US" sz="1350" dirty="0"/>
          </a:p>
          <a:p>
            <a:r>
              <a:rPr lang="en-US" sz="1350" dirty="0">
                <a:solidFill>
                  <a:srgbClr val="00B050"/>
                </a:solidFill>
              </a:rPr>
              <a:t>[	</a:t>
            </a:r>
            <a:r>
              <a:rPr lang="en-US" sz="1350" dirty="0">
                <a:solidFill>
                  <a:srgbClr val="002060"/>
                </a:solidFill>
              </a:rPr>
              <a:t>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en-US" sz="1350" dirty="0">
                <a:solidFill>
                  <a:srgbClr val="002060"/>
                </a:solidFill>
              </a:rPr>
              <a:t>], </a:t>
            </a:r>
          </a:p>
          <a:p>
            <a:r>
              <a:rPr lang="en-US" sz="1350" dirty="0">
                <a:solidFill>
                  <a:srgbClr val="002060"/>
                </a:solidFill>
              </a:rPr>
              <a:t>	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en-US" sz="1350" dirty="0">
                <a:solidFill>
                  <a:srgbClr val="002060"/>
                </a:solidFill>
              </a:rPr>
              <a:t>], </a:t>
            </a:r>
          </a:p>
          <a:p>
            <a:r>
              <a:rPr lang="en-US" sz="1350" dirty="0">
                <a:solidFill>
                  <a:srgbClr val="002060"/>
                </a:solidFill>
              </a:rPr>
              <a:t>	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), (</a:t>
            </a:r>
            <a:r>
              <a:rPr lang="en-US" sz="13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_,_,_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en-US" sz="1350" dirty="0">
                <a:solidFill>
                  <a:srgbClr val="002060"/>
                </a:solidFill>
              </a:rPr>
              <a:t>]</a:t>
            </a:r>
          </a:p>
          <a:p>
            <a:r>
              <a:rPr lang="en-US" sz="1350" dirty="0">
                <a:solidFill>
                  <a:srgbClr val="00B050"/>
                </a:solidFill>
              </a:rPr>
              <a:t>]</a:t>
            </a:r>
            <a:r>
              <a:rPr lang="en-US" sz="1350" dirty="0"/>
              <a:t>,</a:t>
            </a:r>
          </a:p>
          <a:p>
            <a:r>
              <a:rPr lang="en-US" sz="1350" dirty="0">
                <a:solidFill>
                  <a:srgbClr val="FF0000"/>
                </a:solidFill>
              </a:rPr>
              <a:t>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EC2890-DDD3-4BBD-09C6-572A96116270}"/>
              </a:ext>
            </a:extLst>
          </p:cNvPr>
          <p:cNvSpPr txBox="1"/>
          <p:nvPr/>
        </p:nvSpPr>
        <p:spPr>
          <a:xfrm>
            <a:off x="6008167" y="2639411"/>
            <a:ext cx="290418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[] = POPULATION = 2 </a:t>
            </a:r>
            <a:r>
              <a:rPr lang="en-US" sz="1050" dirty="0">
                <a:solidFill>
                  <a:srgbClr val="00B050"/>
                </a:solidFill>
              </a:rPr>
              <a:t>[], []</a:t>
            </a:r>
            <a:endParaRPr lang="en-US" sz="1050" dirty="0">
              <a:solidFill>
                <a:srgbClr val="FF0000"/>
              </a:solidFill>
            </a:endParaRPr>
          </a:p>
          <a:p>
            <a:r>
              <a:rPr lang="en-US" sz="1050" dirty="0">
                <a:solidFill>
                  <a:srgbClr val="00B050"/>
                </a:solidFill>
              </a:rPr>
              <a:t>[] = NEIGHBORHOODS AVG/SUM= 3 </a:t>
            </a:r>
            <a:r>
              <a:rPr lang="en-US" sz="1050" dirty="0">
                <a:solidFill>
                  <a:srgbClr val="002060"/>
                </a:solidFill>
              </a:rPr>
              <a:t>[], [], []</a:t>
            </a:r>
            <a:endParaRPr lang="en-US" sz="1050" dirty="0">
              <a:solidFill>
                <a:srgbClr val="00B050"/>
              </a:solidFill>
            </a:endParaRPr>
          </a:p>
          <a:p>
            <a:r>
              <a:rPr lang="en-US" sz="1050" dirty="0">
                <a:solidFill>
                  <a:srgbClr val="002060"/>
                </a:solidFill>
              </a:rPr>
              <a:t>[] = BOUNDS IN EACH NEIGHBORHOOD = </a:t>
            </a:r>
          </a:p>
          <a:p>
            <a:r>
              <a:rPr lang="en-US" sz="1050" dirty="0">
                <a:solidFill>
                  <a:srgbClr val="002060"/>
                </a:solidFill>
              </a:rPr>
              <a:t>			4 </a:t>
            </a:r>
            <a:r>
              <a:rPr lang="en-US" sz="1050" dirty="0">
                <a:solidFill>
                  <a:schemeClr val="accent2">
                    <a:lumMod val="75000"/>
                  </a:schemeClr>
                </a:solidFill>
              </a:rPr>
              <a:t>(), (), (), ()</a:t>
            </a:r>
          </a:p>
        </p:txBody>
      </p:sp>
      <p:sp>
        <p:nvSpPr>
          <p:cNvPr id="10" name="Double Brace 9">
            <a:extLst>
              <a:ext uri="{FF2B5EF4-FFF2-40B4-BE49-F238E27FC236}">
                <a16:creationId xmlns:a16="http://schemas.microsoft.com/office/drawing/2014/main" id="{905C5FA9-164E-B5C5-5F6F-A4A4D71D0950}"/>
              </a:ext>
            </a:extLst>
          </p:cNvPr>
          <p:cNvSpPr/>
          <p:nvPr/>
        </p:nvSpPr>
        <p:spPr>
          <a:xfrm>
            <a:off x="921381" y="1884641"/>
            <a:ext cx="2575676" cy="870721"/>
          </a:xfrm>
          <a:prstGeom prst="bracePair">
            <a:avLst/>
          </a:prstGeom>
          <a:noFill/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1" name="Double Brace 10">
            <a:extLst>
              <a:ext uri="{FF2B5EF4-FFF2-40B4-BE49-F238E27FC236}">
                <a16:creationId xmlns:a16="http://schemas.microsoft.com/office/drawing/2014/main" id="{E4B21407-4F7E-5CF1-6A19-01E5C1D6E2EC}"/>
              </a:ext>
            </a:extLst>
          </p:cNvPr>
          <p:cNvSpPr/>
          <p:nvPr/>
        </p:nvSpPr>
        <p:spPr>
          <a:xfrm>
            <a:off x="921381" y="2904179"/>
            <a:ext cx="2575676" cy="870721"/>
          </a:xfrm>
          <a:prstGeom prst="bracePair">
            <a:avLst/>
          </a:prstGeom>
          <a:ln>
            <a:solidFill>
              <a:schemeClr val="bg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DCB322F-4518-8E4B-ABEA-7A91A8E42DF0}"/>
              </a:ext>
            </a:extLst>
          </p:cNvPr>
          <p:cNvCxnSpPr/>
          <p:nvPr/>
        </p:nvCxnSpPr>
        <p:spPr>
          <a:xfrm>
            <a:off x="3497057" y="2274657"/>
            <a:ext cx="2575676" cy="53136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7D01D9F-12AB-3100-F997-9453F8EF1B18}"/>
              </a:ext>
            </a:extLst>
          </p:cNvPr>
          <p:cNvCxnSpPr>
            <a:cxnSpLocks/>
          </p:cNvCxnSpPr>
          <p:nvPr/>
        </p:nvCxnSpPr>
        <p:spPr>
          <a:xfrm flipV="1">
            <a:off x="3497057" y="2806022"/>
            <a:ext cx="2575676" cy="4934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AE1995B6-38E5-1A32-A5D0-80EF36C0FE71}"/>
              </a:ext>
            </a:extLst>
          </p:cNvPr>
          <p:cNvSpPr/>
          <p:nvPr/>
        </p:nvSpPr>
        <p:spPr>
          <a:xfrm>
            <a:off x="976223" y="2978781"/>
            <a:ext cx="2447543" cy="23558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AE8A525-E3A4-BCF6-EE21-958FD2820F92}"/>
              </a:ext>
            </a:extLst>
          </p:cNvPr>
          <p:cNvSpPr/>
          <p:nvPr/>
        </p:nvSpPr>
        <p:spPr>
          <a:xfrm>
            <a:off x="981458" y="3213706"/>
            <a:ext cx="2471102" cy="23558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9326563-840E-B7AE-1841-ABE43CB02537}"/>
              </a:ext>
            </a:extLst>
          </p:cNvPr>
          <p:cNvSpPr/>
          <p:nvPr/>
        </p:nvSpPr>
        <p:spPr>
          <a:xfrm>
            <a:off x="981457" y="3431424"/>
            <a:ext cx="2471102" cy="26245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F6DF678-E8A9-02AB-77CF-C0A1826A5B7F}"/>
              </a:ext>
            </a:extLst>
          </p:cNvPr>
          <p:cNvCxnSpPr/>
          <p:nvPr/>
        </p:nvCxnSpPr>
        <p:spPr>
          <a:xfrm flipV="1">
            <a:off x="3423766" y="3010923"/>
            <a:ext cx="2596616" cy="856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B61CDB-FFC4-0FC2-ECC0-920FEDA03358}"/>
              </a:ext>
            </a:extLst>
          </p:cNvPr>
          <p:cNvCxnSpPr>
            <a:cxnSpLocks/>
          </p:cNvCxnSpPr>
          <p:nvPr/>
        </p:nvCxnSpPr>
        <p:spPr>
          <a:xfrm flipV="1">
            <a:off x="3439471" y="3015099"/>
            <a:ext cx="2575676" cy="3123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1A19174-6717-5B75-7C2C-7AAE72B4A991}"/>
              </a:ext>
            </a:extLst>
          </p:cNvPr>
          <p:cNvCxnSpPr>
            <a:cxnSpLocks/>
          </p:cNvCxnSpPr>
          <p:nvPr/>
        </p:nvCxnSpPr>
        <p:spPr>
          <a:xfrm flipV="1">
            <a:off x="3429000" y="3009903"/>
            <a:ext cx="2591382" cy="5361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51C50E3-7B34-BD29-2C18-5878E690F837}"/>
              </a:ext>
            </a:extLst>
          </p:cNvPr>
          <p:cNvSpPr txBox="1"/>
          <p:nvPr/>
        </p:nvSpPr>
        <p:spPr>
          <a:xfrm rot="20882495">
            <a:off x="3851498" y="3238934"/>
            <a:ext cx="200247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Chromosome/Individual</a:t>
            </a:r>
          </a:p>
        </p:txBody>
      </p:sp>
    </p:spTree>
    <p:extLst>
      <p:ext uri="{BB962C8B-B14F-4D97-AF65-F5344CB8AC3E}">
        <p14:creationId xmlns:p14="http://schemas.microsoft.com/office/powerpoint/2010/main" val="817892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pictorial explanation for a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02DF32-CD21-E8C7-B3A9-76164BF33857}"/>
              </a:ext>
            </a:extLst>
          </p:cNvPr>
          <p:cNvSpPr txBox="1"/>
          <p:nvPr/>
        </p:nvSpPr>
        <p:spPr>
          <a:xfrm>
            <a:off x="1338880" y="1099337"/>
            <a:ext cx="5915360" cy="2793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[</a:t>
            </a:r>
            <a:endParaRPr lang="en-US" sz="1350" dirty="0"/>
          </a:p>
          <a:p>
            <a:r>
              <a:rPr lang="en-US" sz="1350" dirty="0">
                <a:solidFill>
                  <a:srgbClr val="00B050"/>
                </a:solidFill>
              </a:rPr>
              <a:t>[</a:t>
            </a:r>
          </a:p>
          <a:p>
            <a:r>
              <a:rPr lang="en-US" sz="1350" dirty="0">
                <a:solidFill>
                  <a:srgbClr val="002060"/>
                </a:solidFill>
              </a:rPr>
              <a:t>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(0.745, 0.791, 0), (0.107, 0.892, 0), (0.739, 0.942, 1), (0.95, 0.962, 0)</a:t>
            </a:r>
            <a:r>
              <a:rPr lang="en-US" sz="1350" dirty="0">
                <a:solidFill>
                  <a:srgbClr val="002060"/>
                </a:solidFill>
              </a:rPr>
              <a:t>]</a:t>
            </a:r>
            <a:r>
              <a:rPr lang="en-US" sz="1350" dirty="0"/>
              <a:t>, </a:t>
            </a:r>
            <a:r>
              <a:rPr lang="en-US" sz="1350" dirty="0">
                <a:solidFill>
                  <a:srgbClr val="002060"/>
                </a:solidFill>
              </a:rPr>
              <a:t>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(0.752, 0.983, 1), (0.205, 0.954, 0), (0.637, 0.874, 1), (0.132, 0.864, 0)</a:t>
            </a:r>
            <a:r>
              <a:rPr lang="en-US" sz="1350" dirty="0">
                <a:solidFill>
                  <a:srgbClr val="002060"/>
                </a:solidFill>
              </a:rPr>
              <a:t>]</a:t>
            </a:r>
            <a:r>
              <a:rPr lang="en-US" sz="1350" dirty="0"/>
              <a:t>, </a:t>
            </a:r>
            <a:r>
              <a:rPr lang="en-US" sz="1350" dirty="0">
                <a:solidFill>
                  <a:srgbClr val="002060"/>
                </a:solidFill>
              </a:rPr>
              <a:t>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(0.646, 0.666, 1), (0.749, 0.87, 1), (0.469, 0.921, 1), (0.748, 0.834, 0)</a:t>
            </a:r>
            <a:r>
              <a:rPr lang="en-US" sz="1350" dirty="0">
                <a:solidFill>
                  <a:srgbClr val="002060"/>
                </a:solidFill>
              </a:rPr>
              <a:t>]</a:t>
            </a:r>
          </a:p>
          <a:p>
            <a:r>
              <a:rPr lang="en-US" sz="1350" dirty="0">
                <a:solidFill>
                  <a:srgbClr val="00B050"/>
                </a:solidFill>
              </a:rPr>
              <a:t>]</a:t>
            </a:r>
            <a:r>
              <a:rPr lang="en-US" sz="1350" dirty="0"/>
              <a:t>,</a:t>
            </a:r>
          </a:p>
          <a:p>
            <a:endParaRPr lang="en-US" sz="1350" dirty="0"/>
          </a:p>
          <a:p>
            <a:r>
              <a:rPr lang="en-US" sz="1350" dirty="0">
                <a:solidFill>
                  <a:srgbClr val="00B050"/>
                </a:solidFill>
              </a:rPr>
              <a:t>[</a:t>
            </a:r>
          </a:p>
          <a:p>
            <a:r>
              <a:rPr lang="en-US" sz="1350" dirty="0">
                <a:solidFill>
                  <a:srgbClr val="002060"/>
                </a:solidFill>
              </a:rPr>
              <a:t>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(0.698, 0.769, 1), (0.083, 0.771, 1), (0.871, 0.987, 0), (0.111, 0.391, 1)</a:t>
            </a:r>
            <a:r>
              <a:rPr lang="en-US" sz="1350" dirty="0">
                <a:solidFill>
                  <a:srgbClr val="002060"/>
                </a:solidFill>
              </a:rPr>
              <a:t>]</a:t>
            </a:r>
            <a:r>
              <a:rPr lang="en-US" sz="1350" dirty="0"/>
              <a:t>, </a:t>
            </a:r>
            <a:r>
              <a:rPr lang="en-US" sz="1350" dirty="0">
                <a:solidFill>
                  <a:srgbClr val="002060"/>
                </a:solidFill>
              </a:rPr>
              <a:t>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(0.696, 0.918, 0), (0.717, 0.965, 1), (0.371, 0.935, 0), (0.616, 0.761, 1)</a:t>
            </a:r>
            <a:r>
              <a:rPr lang="en-US" sz="1350" dirty="0">
                <a:solidFill>
                  <a:srgbClr val="002060"/>
                </a:solidFill>
              </a:rPr>
              <a:t>]</a:t>
            </a:r>
            <a:r>
              <a:rPr lang="en-US" sz="1350" dirty="0"/>
              <a:t>, </a:t>
            </a:r>
            <a:r>
              <a:rPr lang="en-US" sz="1350" dirty="0">
                <a:solidFill>
                  <a:srgbClr val="002060"/>
                </a:solidFill>
              </a:rPr>
              <a:t>[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(0.024, 0.172, 1), (0.738, 0.857, 1), (0.721, 0.874, 1), (0.219, 0.941, 0)</a:t>
            </a:r>
            <a:r>
              <a:rPr lang="en-US" sz="1350" dirty="0">
                <a:solidFill>
                  <a:srgbClr val="002060"/>
                </a:solidFill>
              </a:rPr>
              <a:t>]</a:t>
            </a:r>
          </a:p>
          <a:p>
            <a:r>
              <a:rPr lang="en-US" sz="1350" dirty="0">
                <a:solidFill>
                  <a:srgbClr val="00B050"/>
                </a:solidFill>
              </a:rPr>
              <a:t>]</a:t>
            </a:r>
          </a:p>
          <a:p>
            <a:r>
              <a:rPr lang="en-US" sz="1350" dirty="0">
                <a:solidFill>
                  <a:srgbClr val="FF0000"/>
                </a:solidFill>
              </a:rPr>
              <a:t>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C0F04C-89ED-A8C2-9184-1F9E99F575AA}"/>
              </a:ext>
            </a:extLst>
          </p:cNvPr>
          <p:cNvSpPr txBox="1"/>
          <p:nvPr/>
        </p:nvSpPr>
        <p:spPr>
          <a:xfrm>
            <a:off x="2460504" y="4044164"/>
            <a:ext cx="4872983" cy="71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[] = POPULATION = 2 </a:t>
            </a:r>
            <a:r>
              <a:rPr lang="en-US" sz="1350" dirty="0">
                <a:solidFill>
                  <a:srgbClr val="00B050"/>
                </a:solidFill>
              </a:rPr>
              <a:t>[], []</a:t>
            </a:r>
            <a:endParaRPr lang="en-US" sz="1350" dirty="0">
              <a:solidFill>
                <a:srgbClr val="FF0000"/>
              </a:solidFill>
            </a:endParaRPr>
          </a:p>
          <a:p>
            <a:r>
              <a:rPr lang="en-US" sz="1350" dirty="0">
                <a:solidFill>
                  <a:srgbClr val="00B050"/>
                </a:solidFill>
              </a:rPr>
              <a:t>[] = NEIGHBORHOODS AVG/SUM= 3 </a:t>
            </a:r>
            <a:r>
              <a:rPr lang="en-US" sz="1350" dirty="0">
                <a:solidFill>
                  <a:srgbClr val="002060"/>
                </a:solidFill>
              </a:rPr>
              <a:t>[], [], []</a:t>
            </a:r>
            <a:endParaRPr lang="en-US" sz="1350" dirty="0">
              <a:solidFill>
                <a:srgbClr val="00B050"/>
              </a:solidFill>
            </a:endParaRPr>
          </a:p>
          <a:p>
            <a:r>
              <a:rPr lang="en-US" sz="1350" dirty="0">
                <a:solidFill>
                  <a:srgbClr val="002060"/>
                </a:solidFill>
              </a:rPr>
              <a:t>[] = BOUNDS IN EACH NEIGHBORHOOD = 4 </a:t>
            </a:r>
            <a:r>
              <a:rPr lang="en-US" sz="1350" dirty="0">
                <a:solidFill>
                  <a:schemeClr val="accent2">
                    <a:lumMod val="75000"/>
                  </a:schemeClr>
                </a:solidFill>
              </a:rPr>
              <a:t>(), (), (), 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303C33-A11E-6499-5C4B-5C40B70221CD}"/>
              </a:ext>
            </a:extLst>
          </p:cNvPr>
          <p:cNvSpPr txBox="1"/>
          <p:nvPr/>
        </p:nvSpPr>
        <p:spPr>
          <a:xfrm>
            <a:off x="5298352" y="4694818"/>
            <a:ext cx="271420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Bounds can also be kept random</a:t>
            </a:r>
          </a:p>
        </p:txBody>
      </p:sp>
    </p:spTree>
    <p:extLst>
      <p:ext uri="{BB962C8B-B14F-4D97-AF65-F5344CB8AC3E}">
        <p14:creationId xmlns:p14="http://schemas.microsoft.com/office/powerpoint/2010/main" val="38170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5998-9FD7-108A-F919-979DB754E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Population = 10, Generation = 10, </a:t>
            </a:r>
            <a:r>
              <a:rPr lang="en-US" dirty="0" err="1"/>
              <a:t>nh</a:t>
            </a:r>
            <a:r>
              <a:rPr lang="en-US" dirty="0"/>
              <a:t>=2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1CD56-E7D2-6931-8C27-3D8828B0F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2008103" cy="761473"/>
          </a:xfrm>
        </p:spPr>
        <p:txBody>
          <a:bodyPr>
            <a:norm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4" name="emnca_p10g10">
            <a:hlinkClick r:id="" action="ppaction://media"/>
            <a:extLst>
              <a:ext uri="{FF2B5EF4-FFF2-40B4-BE49-F238E27FC236}">
                <a16:creationId xmlns:a16="http://schemas.microsoft.com/office/drawing/2014/main" id="{FA2BD0EC-F724-FE72-AB85-FC6E70A6F3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36753" y="2130692"/>
            <a:ext cx="3870495" cy="2902871"/>
          </a:xfrm>
          <a:prstGeom prst="rect">
            <a:avLst/>
          </a:prstGeom>
        </p:spPr>
      </p:pic>
      <p:pic>
        <p:nvPicPr>
          <p:cNvPr id="6" name="Picture 5" descr="A picture containing text, window&#10;&#10;Description automatically generated">
            <a:extLst>
              <a:ext uri="{FF2B5EF4-FFF2-40B4-BE49-F238E27FC236}">
                <a16:creationId xmlns:a16="http://schemas.microsoft.com/office/drawing/2014/main" id="{FA4A4A32-129A-04F8-BA68-FD4C03EC67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3431" y="937300"/>
            <a:ext cx="3170666" cy="1634450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9CEDFDAE-66B3-E6FE-2E5E-5A9B0612DD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4122" y="3113906"/>
            <a:ext cx="1078609" cy="1377500"/>
          </a:xfrm>
          <a:prstGeom prst="rect">
            <a:avLst/>
          </a:prstGeom>
        </p:spPr>
      </p:pic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3D062A25-74DA-E42F-5F52-F8C1BED1DA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0364" y="3113906"/>
            <a:ext cx="1078609" cy="137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17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5998-9FD7-108A-F919-979DB754E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Population = 10, </a:t>
            </a:r>
            <a:br>
              <a:rPr lang="en-US" dirty="0"/>
            </a:br>
            <a:r>
              <a:rPr lang="en-US" dirty="0"/>
              <a:t>Generation = 10, </a:t>
            </a:r>
            <a:r>
              <a:rPr lang="en-US" dirty="0" err="1"/>
              <a:t>nh</a:t>
            </a:r>
            <a:r>
              <a:rPr lang="en-US" dirty="0"/>
              <a:t>=3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1CD56-E7D2-6931-8C27-3D8828B0F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3187446" cy="761473"/>
          </a:xfrm>
        </p:spPr>
        <p:txBody>
          <a:bodyPr>
            <a:norm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E32049E9-C3EF-EE9C-A34E-EE1BC57C0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6934" y="685573"/>
            <a:ext cx="1078609" cy="1377500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5FEAF3B6-EC5E-926C-57AF-2960B32468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129" y="887281"/>
            <a:ext cx="1078609" cy="1377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6C83FF-E9A4-8A82-BF46-E29F45CB2728}"/>
              </a:ext>
            </a:extLst>
          </p:cNvPr>
          <p:cNvSpPr txBox="1"/>
          <p:nvPr/>
        </p:nvSpPr>
        <p:spPr>
          <a:xfrm>
            <a:off x="5184190" y="2083792"/>
            <a:ext cx="99091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CE9178"/>
                </a:solidFill>
                <a:latin typeface="Menlo" panose="020B0609030804020204" pitchFamily="49" charset="0"/>
              </a:rPr>
              <a:t>mask_c1</a:t>
            </a:r>
            <a:endParaRPr lang="en-GB" sz="135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21ACA-22A4-89CE-EE01-73C88FDEB648}"/>
              </a:ext>
            </a:extLst>
          </p:cNvPr>
          <p:cNvSpPr txBox="1"/>
          <p:nvPr/>
        </p:nvSpPr>
        <p:spPr>
          <a:xfrm>
            <a:off x="7702296" y="2595448"/>
            <a:ext cx="112471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CE9178"/>
                </a:solidFill>
                <a:latin typeface="Menlo" panose="020B0609030804020204" pitchFamily="49" charset="0"/>
              </a:rPr>
              <a:t>mask_c3</a:t>
            </a:r>
            <a:endParaRPr lang="en-GB" sz="135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BBFA4C-F469-BC68-590B-4F1C011E2BF8}"/>
              </a:ext>
            </a:extLst>
          </p:cNvPr>
          <p:cNvSpPr txBox="1"/>
          <p:nvPr/>
        </p:nvSpPr>
        <p:spPr>
          <a:xfrm>
            <a:off x="6372127" y="2386294"/>
            <a:ext cx="1031465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CE9178"/>
                </a:solidFill>
                <a:latin typeface="Menlo" panose="020B0609030804020204" pitchFamily="49" charset="0"/>
              </a:rPr>
              <a:t>mask_c2</a:t>
            </a:r>
            <a:endParaRPr lang="en-GB" sz="135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92EF5253-A37A-8347-7F29-824700FBC0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7324" y="998883"/>
            <a:ext cx="1422395" cy="1572868"/>
          </a:xfrm>
          <a:prstGeom prst="rect">
            <a:avLst/>
          </a:prstGeom>
        </p:spPr>
      </p:pic>
      <p:pic>
        <p:nvPicPr>
          <p:cNvPr id="6" name="cellular_automaton">
            <a:hlinkClick r:id="" action="ppaction://media"/>
            <a:extLst>
              <a:ext uri="{FF2B5EF4-FFF2-40B4-BE49-F238E27FC236}">
                <a16:creationId xmlns:a16="http://schemas.microsoft.com/office/drawing/2014/main" id="{5F153DBA-6656-F7D9-0FEE-CADDB2D9E3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66620" y="2163869"/>
            <a:ext cx="3881306" cy="291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427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5998-9FD7-108A-F919-979DB754E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Population = 10, </a:t>
            </a:r>
            <a:br>
              <a:rPr lang="en-US" dirty="0"/>
            </a:br>
            <a:r>
              <a:rPr lang="en-US" dirty="0"/>
              <a:t>Generation = 10, </a:t>
            </a:r>
            <a:r>
              <a:rPr lang="en-US" dirty="0" err="1"/>
              <a:t>nh</a:t>
            </a:r>
            <a:r>
              <a:rPr lang="en-US" dirty="0"/>
              <a:t>=3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1CD56-E7D2-6931-8C27-3D8828B0F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3187446" cy="761473"/>
          </a:xfrm>
        </p:spPr>
        <p:txBody>
          <a:bodyPr>
            <a:norm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E32049E9-C3EF-EE9C-A34E-EE1BC57C0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6934" y="685573"/>
            <a:ext cx="1078609" cy="1377500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5FEAF3B6-EC5E-926C-57AF-2960B32468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129" y="887281"/>
            <a:ext cx="1078609" cy="1377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6C83FF-E9A4-8A82-BF46-E29F45CB2728}"/>
              </a:ext>
            </a:extLst>
          </p:cNvPr>
          <p:cNvSpPr txBox="1"/>
          <p:nvPr/>
        </p:nvSpPr>
        <p:spPr>
          <a:xfrm>
            <a:off x="5184190" y="2083792"/>
            <a:ext cx="99091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CE9178"/>
                </a:solidFill>
                <a:latin typeface="Menlo" panose="020B0609030804020204" pitchFamily="49" charset="0"/>
              </a:rPr>
              <a:t>mask_c1</a:t>
            </a:r>
            <a:endParaRPr lang="en-GB" sz="135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21ACA-22A4-89CE-EE01-73C88FDEB648}"/>
              </a:ext>
            </a:extLst>
          </p:cNvPr>
          <p:cNvSpPr txBox="1"/>
          <p:nvPr/>
        </p:nvSpPr>
        <p:spPr>
          <a:xfrm>
            <a:off x="7702296" y="2595448"/>
            <a:ext cx="112471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CE9178"/>
                </a:solidFill>
                <a:latin typeface="Menlo" panose="020B0609030804020204" pitchFamily="49" charset="0"/>
              </a:rPr>
              <a:t>mask_c3</a:t>
            </a:r>
            <a:endParaRPr lang="en-GB" sz="135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BBFA4C-F469-BC68-590B-4F1C011E2BF8}"/>
              </a:ext>
            </a:extLst>
          </p:cNvPr>
          <p:cNvSpPr txBox="1"/>
          <p:nvPr/>
        </p:nvSpPr>
        <p:spPr>
          <a:xfrm>
            <a:off x="6372127" y="2386294"/>
            <a:ext cx="1031465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CE9178"/>
                </a:solidFill>
                <a:latin typeface="Menlo" panose="020B0609030804020204" pitchFamily="49" charset="0"/>
              </a:rPr>
              <a:t>mask_c2</a:t>
            </a:r>
            <a:endParaRPr lang="en-GB" sz="135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92EF5253-A37A-8347-7F29-824700FBC0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7324" y="998883"/>
            <a:ext cx="1422395" cy="15728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E81693-2B47-366C-879C-FF5AAB6787B7}"/>
              </a:ext>
            </a:extLst>
          </p:cNvPr>
          <p:cNvSpPr txBox="1"/>
          <p:nvPr/>
        </p:nvSpPr>
        <p:spPr>
          <a:xfrm>
            <a:off x="422265" y="2788476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GB" sz="1800" b="0" i="0" dirty="0">
                <a:solidFill>
                  <a:srgbClr val="000000"/>
                </a:solidFill>
                <a:effectLst/>
                <a:latin typeface="inherit"/>
              </a:rPr>
              <a:t>FINAL BEST CHROMOSOME IS: </a:t>
            </a:r>
          </a:p>
          <a:p>
            <a:pPr algn="l" fontAlgn="base"/>
            <a:r>
              <a:rPr lang="en-GB" sz="1800" b="0" i="0" dirty="0">
                <a:solidFill>
                  <a:srgbClr val="000000"/>
                </a:solidFill>
                <a:effectLst/>
                <a:latin typeface="inherit"/>
              </a:rPr>
              <a:t>[[(0.739, 0.994, 0), (0.738, 0.748, 1)], [(0.642, 0.908, 1), (0.485, 0.559, 0), (0.13, 0.534, 1)], [(0.456, 0.975, 1), (0.284, 0.624, 0), (0.584, 0.682, 1), (0.556, 0.905, 1)]]</a:t>
            </a:r>
            <a:endParaRPr lang="en-GB" sz="1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l" fontAlgn="base"/>
            <a:br>
              <a:rPr lang="en-GB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6" name="cellular_automaton">
            <a:hlinkClick r:id="" action="ppaction://media"/>
            <a:extLst>
              <a:ext uri="{FF2B5EF4-FFF2-40B4-BE49-F238E27FC236}">
                <a16:creationId xmlns:a16="http://schemas.microsoft.com/office/drawing/2014/main" id="{B5419731-14FB-35DA-CDA1-B84530FCFE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49055" y="3164943"/>
            <a:ext cx="2433084" cy="162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47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3BB07A-D4A1-79A6-4B7F-DB183AB21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and Experimental setup for MNCA</a:t>
            </a:r>
          </a:p>
        </p:txBody>
      </p:sp>
    </p:spTree>
    <p:extLst>
      <p:ext uri="{BB962C8B-B14F-4D97-AF65-F5344CB8AC3E}">
        <p14:creationId xmlns:p14="http://schemas.microsoft.com/office/powerpoint/2010/main" val="9923240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5998-9FD7-108A-F919-979DB754E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Population = 10, </a:t>
            </a:r>
            <a:br>
              <a:rPr lang="en-US" dirty="0"/>
            </a:br>
            <a:r>
              <a:rPr lang="en-US" dirty="0"/>
              <a:t>Generation = 10, </a:t>
            </a:r>
            <a:r>
              <a:rPr lang="en-US" dirty="0" err="1"/>
              <a:t>nh</a:t>
            </a:r>
            <a:r>
              <a:rPr lang="en-US" dirty="0"/>
              <a:t>=3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1CD56-E7D2-6931-8C27-3D8828B0F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3187446" cy="761473"/>
          </a:xfrm>
        </p:spPr>
        <p:txBody>
          <a:bodyPr>
            <a:norm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E32049E9-C3EF-EE9C-A34E-EE1BC57C0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6934" y="685573"/>
            <a:ext cx="1078609" cy="1377500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5FEAF3B6-EC5E-926C-57AF-2960B32468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129" y="887281"/>
            <a:ext cx="1078609" cy="1377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6C83FF-E9A4-8A82-BF46-E29F45CB2728}"/>
              </a:ext>
            </a:extLst>
          </p:cNvPr>
          <p:cNvSpPr txBox="1"/>
          <p:nvPr/>
        </p:nvSpPr>
        <p:spPr>
          <a:xfrm>
            <a:off x="5184190" y="2083792"/>
            <a:ext cx="99091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CE9178"/>
                </a:solidFill>
                <a:latin typeface="Menlo" panose="020B0609030804020204" pitchFamily="49" charset="0"/>
              </a:rPr>
              <a:t>mask_c1</a:t>
            </a:r>
            <a:endParaRPr lang="en-GB" sz="135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21ACA-22A4-89CE-EE01-73C88FDEB648}"/>
              </a:ext>
            </a:extLst>
          </p:cNvPr>
          <p:cNvSpPr txBox="1"/>
          <p:nvPr/>
        </p:nvSpPr>
        <p:spPr>
          <a:xfrm>
            <a:off x="7702296" y="2595448"/>
            <a:ext cx="112471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CE9178"/>
                </a:solidFill>
                <a:latin typeface="Menlo" panose="020B0609030804020204" pitchFamily="49" charset="0"/>
              </a:rPr>
              <a:t>mask_c3</a:t>
            </a:r>
            <a:endParaRPr lang="en-GB" sz="135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BBFA4C-F469-BC68-590B-4F1C011E2BF8}"/>
              </a:ext>
            </a:extLst>
          </p:cNvPr>
          <p:cNvSpPr txBox="1"/>
          <p:nvPr/>
        </p:nvSpPr>
        <p:spPr>
          <a:xfrm>
            <a:off x="6372127" y="2386294"/>
            <a:ext cx="1031465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CE9178"/>
                </a:solidFill>
                <a:latin typeface="Menlo" panose="020B0609030804020204" pitchFamily="49" charset="0"/>
              </a:rPr>
              <a:t>mask_c2</a:t>
            </a:r>
            <a:endParaRPr lang="en-GB" sz="135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92EF5253-A37A-8347-7F29-824700FBC0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7324" y="998883"/>
            <a:ext cx="1422395" cy="15728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E81693-2B47-366C-879C-FF5AAB6787B7}"/>
              </a:ext>
            </a:extLst>
          </p:cNvPr>
          <p:cNvSpPr txBox="1"/>
          <p:nvPr/>
        </p:nvSpPr>
        <p:spPr>
          <a:xfrm>
            <a:off x="422265" y="2788476"/>
            <a:ext cx="4572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GB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FINAL BEST CHROMOSOME IS: [[(0.594, 0.946, 0), (0.427, 0.886, 1), (0.143, 0.617, 1)], [(0.056, 0.339, 1), (0.004, 0.013, 0), (0.685, 0.808, 1)], [(0.249, 0.464, 0), (0.312, 0.423, 0), (0.183, 0.37, 0)]]</a:t>
            </a:r>
            <a:br>
              <a:rPr lang="en-GB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endParaRPr lang="en-GB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br>
              <a:rPr lang="en-GB" dirty="0"/>
            </a:b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1" name="cellular_automaton">
            <a:hlinkClick r:id="" action="ppaction://media"/>
            <a:extLst>
              <a:ext uri="{FF2B5EF4-FFF2-40B4-BE49-F238E27FC236}">
                <a16:creationId xmlns:a16="http://schemas.microsoft.com/office/drawing/2014/main" id="{43DF0A82-52BE-CB25-3271-4E4BF3C580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39413" y="3195421"/>
            <a:ext cx="2870948" cy="191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75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ssholder for dato 7"/>
          <p:cNvSpPr>
            <a:spLocks noGrp="1"/>
          </p:cNvSpPr>
          <p:nvPr>
            <p:ph type="dt" sz="half" idx="10"/>
          </p:nvPr>
        </p:nvSpPr>
        <p:spPr>
          <a:xfrm>
            <a:off x="6697576" y="4768684"/>
            <a:ext cx="1684420" cy="273844"/>
          </a:xfrm>
        </p:spPr>
        <p:txBody>
          <a:bodyPr/>
          <a:lstStyle/>
          <a:p>
            <a:fld id="{7AA5BBBE-66BD-FD46-802F-536D42DF1234}" type="datetime1">
              <a:rPr lang="nb-NO" smtClean="0"/>
              <a:t>18.05.2023</a:t>
            </a:fld>
            <a:endParaRPr lang="nb-NO"/>
          </a:p>
        </p:txBody>
      </p:sp>
      <p:sp>
        <p:nvSpPr>
          <p:cNvPr id="9" name="Plassholder for bunntekst 8"/>
          <p:cNvSpPr>
            <a:spLocks noGrp="1"/>
          </p:cNvSpPr>
          <p:nvPr>
            <p:ph type="ftr" sz="quarter" idx="11"/>
          </p:nvPr>
        </p:nvSpPr>
        <p:spPr>
          <a:xfrm>
            <a:off x="316835" y="4767263"/>
            <a:ext cx="5926221" cy="273844"/>
          </a:xfrm>
        </p:spPr>
        <p:txBody>
          <a:bodyPr/>
          <a:lstStyle/>
          <a:p>
            <a:r>
              <a:rPr lang="nb-NO"/>
              <a:t>First name Last name | Faculty</a:t>
            </a:r>
          </a:p>
        </p:txBody>
      </p:sp>
      <p:sp>
        <p:nvSpPr>
          <p:cNvPr id="10" name="Plassholder for lysbildenummer 9"/>
          <p:cNvSpPr>
            <a:spLocks noGrp="1"/>
          </p:cNvSpPr>
          <p:nvPr>
            <p:ph type="sldNum" sz="quarter" idx="12"/>
          </p:nvPr>
        </p:nvSpPr>
        <p:spPr>
          <a:xfrm>
            <a:off x="8381996" y="4767263"/>
            <a:ext cx="411747" cy="273844"/>
          </a:xfrm>
        </p:spPr>
        <p:txBody>
          <a:bodyPr/>
          <a:lstStyle/>
          <a:p>
            <a:fld id="{28ECCE09-4EB9-D24E-99A2-F5BDA1BD657E}" type="slidenum">
              <a:rPr lang="nb-NO" smtClean="0"/>
              <a:t>21</a:t>
            </a:fld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1B1F0-4AD3-8B76-B615-9092C68ED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[1]. https://</a:t>
            </a:r>
            <a:r>
              <a:rPr lang="en-US" dirty="0" err="1"/>
              <a:t>en.wikipedia.org</a:t>
            </a:r>
            <a:r>
              <a:rPr lang="en-US" dirty="0"/>
              <a:t>/wiki/Life-</a:t>
            </a:r>
            <a:r>
              <a:rPr lang="en-US" dirty="0" err="1"/>
              <a:t>like_cellular_automaton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[2]. https://</a:t>
            </a:r>
            <a:r>
              <a:rPr lang="en-US" dirty="0" err="1"/>
              <a:t>slackermanz.com</a:t>
            </a:r>
            <a:r>
              <a:rPr lang="en-US" dirty="0"/>
              <a:t>/understanding-multiple-neighborhood-cellular-automata/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DAA8ED-51E9-11E4-1085-8EAB261F5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617242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3BB07A-D4A1-79A6-4B7F-DB183AB21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and Questions!</a:t>
            </a:r>
          </a:p>
        </p:txBody>
      </p:sp>
    </p:spTree>
    <p:extLst>
      <p:ext uri="{BB962C8B-B14F-4D97-AF65-F5344CB8AC3E}">
        <p14:creationId xmlns:p14="http://schemas.microsoft.com/office/powerpoint/2010/main" val="661955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ssholder for dato 7"/>
          <p:cNvSpPr>
            <a:spLocks noGrp="1"/>
          </p:cNvSpPr>
          <p:nvPr>
            <p:ph type="dt" sz="half" idx="10"/>
          </p:nvPr>
        </p:nvSpPr>
        <p:spPr>
          <a:xfrm>
            <a:off x="6697576" y="4768684"/>
            <a:ext cx="1684420" cy="273844"/>
          </a:xfrm>
        </p:spPr>
        <p:txBody>
          <a:bodyPr/>
          <a:lstStyle/>
          <a:p>
            <a:fld id="{7AA5BBBE-66BD-FD46-802F-536D42DF1234}" type="datetime1">
              <a:rPr lang="nb-NO" smtClean="0"/>
              <a:t>18.05.2023</a:t>
            </a:fld>
            <a:endParaRPr lang="nb-NO"/>
          </a:p>
        </p:txBody>
      </p:sp>
      <p:sp>
        <p:nvSpPr>
          <p:cNvPr id="9" name="Plassholder for bunntekst 8"/>
          <p:cNvSpPr>
            <a:spLocks noGrp="1"/>
          </p:cNvSpPr>
          <p:nvPr>
            <p:ph type="ftr" sz="quarter" idx="11"/>
          </p:nvPr>
        </p:nvSpPr>
        <p:spPr>
          <a:xfrm>
            <a:off x="316835" y="4767263"/>
            <a:ext cx="5926221" cy="273844"/>
          </a:xfrm>
        </p:spPr>
        <p:txBody>
          <a:bodyPr/>
          <a:lstStyle/>
          <a:p>
            <a:r>
              <a:rPr lang="nb-NO"/>
              <a:t>First name Last name | Faculty</a:t>
            </a:r>
          </a:p>
        </p:txBody>
      </p:sp>
      <p:sp>
        <p:nvSpPr>
          <p:cNvPr id="10" name="Plassholder for lysbildenummer 9"/>
          <p:cNvSpPr>
            <a:spLocks noGrp="1"/>
          </p:cNvSpPr>
          <p:nvPr>
            <p:ph type="sldNum" sz="quarter" idx="12"/>
          </p:nvPr>
        </p:nvSpPr>
        <p:spPr>
          <a:xfrm>
            <a:off x="8381996" y="4767263"/>
            <a:ext cx="411747" cy="273844"/>
          </a:xfrm>
        </p:spPr>
        <p:txBody>
          <a:bodyPr/>
          <a:lstStyle/>
          <a:p>
            <a:fld id="{28ECCE09-4EB9-D24E-99A2-F5BDA1BD657E}" type="slidenum">
              <a:rPr lang="nb-NO" smtClean="0"/>
              <a:t>3</a:t>
            </a:fld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1B1F0-4AD3-8B76-B615-9092C68ED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know classical CA</a:t>
            </a:r>
          </a:p>
          <a:p>
            <a:pPr lvl="1"/>
            <a:r>
              <a:rPr lang="en-US" dirty="0"/>
              <a:t> Born and Survive rules for example B/3 and S/23 for </a:t>
            </a:r>
            <a:r>
              <a:rPr lang="en-US" dirty="0" err="1"/>
              <a:t>GoL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There are bunch of other known rules [1]</a:t>
            </a:r>
          </a:p>
          <a:p>
            <a:r>
              <a:rPr lang="en-US" dirty="0"/>
              <a:t> Multi Neighborhood CA</a:t>
            </a:r>
          </a:p>
          <a:p>
            <a:pPr lvl="1"/>
            <a:r>
              <a:rPr lang="en-US" dirty="0"/>
              <a:t>Rather than having single </a:t>
            </a:r>
            <a:r>
              <a:rPr lang="en-US" dirty="0" err="1"/>
              <a:t>nh</a:t>
            </a:r>
            <a:r>
              <a:rPr lang="en-US" dirty="0"/>
              <a:t> BS rules, we follow chains of rules</a:t>
            </a:r>
          </a:p>
          <a:p>
            <a:pPr lvl="1"/>
            <a:r>
              <a:rPr lang="en-US" dirty="0"/>
              <a:t>Extension of traditional CA</a:t>
            </a:r>
          </a:p>
          <a:p>
            <a:pPr lvl="1"/>
            <a:r>
              <a:rPr lang="en-US" dirty="0"/>
              <a:t>nh1 = [(</a:t>
            </a:r>
            <a:r>
              <a:rPr lang="en-US" dirty="0" err="1"/>
              <a:t>upper,lower,Life</a:t>
            </a:r>
            <a:r>
              <a:rPr lang="en-US" dirty="0"/>
              <a:t>/death), (</a:t>
            </a:r>
            <a:r>
              <a:rPr lang="en-US" dirty="0" err="1"/>
              <a:t>upper,lower,Life</a:t>
            </a:r>
            <a:r>
              <a:rPr lang="en-US" dirty="0"/>
              <a:t>/death)]</a:t>
            </a:r>
          </a:p>
          <a:p>
            <a:pPr lvl="1"/>
            <a:r>
              <a:rPr lang="en-US" dirty="0"/>
              <a:t>nh2 = [(</a:t>
            </a:r>
            <a:r>
              <a:rPr lang="en-US" dirty="0" err="1"/>
              <a:t>upper,lower,Life</a:t>
            </a:r>
            <a:r>
              <a:rPr lang="en-US" dirty="0"/>
              <a:t>/death), (</a:t>
            </a:r>
            <a:r>
              <a:rPr lang="en-US" dirty="0" err="1"/>
              <a:t>upper,lower,Life</a:t>
            </a:r>
            <a:r>
              <a:rPr lang="en-US" dirty="0"/>
              <a:t>/death)]</a:t>
            </a:r>
          </a:p>
          <a:p>
            <a:pPr lvl="1"/>
            <a:r>
              <a:rPr lang="en-US" dirty="0" err="1"/>
              <a:t>nh</a:t>
            </a:r>
            <a:r>
              <a:rPr lang="en-US" dirty="0"/>
              <a:t> = [nh1,nh2]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DAA8ED-51E9-11E4-1085-8EAB261F5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MNCA?</a:t>
            </a:r>
          </a:p>
        </p:txBody>
      </p:sp>
    </p:spTree>
    <p:extLst>
      <p:ext uri="{BB962C8B-B14F-4D97-AF65-F5344CB8AC3E}">
        <p14:creationId xmlns:p14="http://schemas.microsoft.com/office/powerpoint/2010/main" val="1054169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Details –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Input to CA function</a:t>
            </a:r>
          </a:p>
          <a:p>
            <a:pPr lvl="1"/>
            <a:r>
              <a:rPr lang="en-US" dirty="0"/>
              <a:t>Now the B and S rules are transformed to B and D rules with the meaning Born and Death, where Born array or B contains rules like [[-,-],[-,-],[-,-]...] and same with D.</a:t>
            </a:r>
          </a:p>
          <a:p>
            <a:pPr lvl="1"/>
            <a:r>
              <a:rPr lang="en-US" dirty="0"/>
              <a:t>D = [[0,33],[58,121]] and B = [[34,45]] And our EC will evolve these lists now, rather than B and S which I had mentioned earlier.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2CE61CD-5C70-18D2-2568-C5CC7DEC8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515" y="3430478"/>
            <a:ext cx="3008971" cy="1202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4728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Details –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States</a:t>
            </a:r>
          </a:p>
          <a:p>
            <a:pPr lvl="1"/>
            <a:r>
              <a:rPr lang="en-US" dirty="0"/>
              <a:t>Single Active Cell</a:t>
            </a:r>
          </a:p>
          <a:p>
            <a:pPr lvl="1"/>
            <a:r>
              <a:rPr lang="en-US" dirty="0"/>
              <a:t>Random with probability (0,1)</a:t>
            </a:r>
          </a:p>
          <a:p>
            <a:pPr lvl="1"/>
            <a:r>
              <a:rPr lang="en-US" dirty="0"/>
              <a:t>Random with probability (0,1,2)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7E7007-322C-92A7-CD79-19312D2C2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3000971"/>
            <a:ext cx="769144" cy="7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656A07E-4EA5-C0DB-682D-8A21EF40E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601" y="3000971"/>
            <a:ext cx="769144" cy="7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0013D61-C60F-711B-9159-98FB84388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6706" y="3000971"/>
            <a:ext cx="769144" cy="7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Tick with solid fill">
            <a:extLst>
              <a:ext uri="{FF2B5EF4-FFF2-40B4-BE49-F238E27FC236}">
                <a16:creationId xmlns:a16="http://schemas.microsoft.com/office/drawing/2014/main" id="{815AAA5E-0A4F-6DB5-9B7D-8C45AD19A0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2000" y="2020061"/>
            <a:ext cx="262128" cy="26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35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Details –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Fixed Parameters for CA</a:t>
            </a:r>
          </a:p>
          <a:p>
            <a:pPr lvl="1"/>
            <a:r>
              <a:rPr lang="en-US" dirty="0"/>
              <a:t>W = 100</a:t>
            </a:r>
          </a:p>
          <a:p>
            <a:pPr lvl="1"/>
            <a:r>
              <a:rPr lang="en-US" dirty="0"/>
              <a:t>H = 100</a:t>
            </a:r>
          </a:p>
          <a:p>
            <a:pPr lvl="1"/>
            <a:r>
              <a:rPr lang="en-US" dirty="0"/>
              <a:t>Border Conditions = Wrap around or modulo like (we have not fixed the boundary of CA)</a:t>
            </a:r>
          </a:p>
          <a:p>
            <a:pPr lvl="1"/>
            <a:r>
              <a:rPr lang="en-US" dirty="0" err="1"/>
              <a:t>init_state</a:t>
            </a:r>
            <a:r>
              <a:rPr lang="en-US" dirty="0"/>
              <a:t> = {‘</a:t>
            </a:r>
            <a:r>
              <a:rPr lang="en-US" dirty="0" err="1"/>
              <a:t>single_cell</a:t>
            </a:r>
            <a:r>
              <a:rPr lang="en-US" dirty="0"/>
              <a:t>’, ‘01_rand_probabstic’, ‘012_rand_probastic’}</a:t>
            </a:r>
          </a:p>
          <a:p>
            <a:pPr lvl="1"/>
            <a:r>
              <a:rPr lang="en-US" dirty="0"/>
              <a:t>For CA Steps</a:t>
            </a:r>
          </a:p>
          <a:p>
            <a:pPr lvl="2"/>
            <a:r>
              <a:rPr lang="en-US" dirty="0"/>
              <a:t>Case1: CA Steps = 1-50 </a:t>
            </a:r>
          </a:p>
          <a:p>
            <a:pPr lvl="2"/>
            <a:r>
              <a:rPr lang="en-US" dirty="0"/>
              <a:t>Case2: CA Steps = 51-100</a:t>
            </a:r>
          </a:p>
        </p:txBody>
      </p:sp>
      <p:pic>
        <p:nvPicPr>
          <p:cNvPr id="6" name="Graphic 5" descr="Tick with solid fill">
            <a:extLst>
              <a:ext uri="{FF2B5EF4-FFF2-40B4-BE49-F238E27FC236}">
                <a16:creationId xmlns:a16="http://schemas.microsoft.com/office/drawing/2014/main" id="{848ED4B5-B9D9-31F4-9AC7-2D26982C8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01440" y="3812285"/>
            <a:ext cx="262128" cy="262128"/>
          </a:xfrm>
          <a:prstGeom prst="rect">
            <a:avLst/>
          </a:prstGeom>
        </p:spPr>
      </p:pic>
      <p:pic>
        <p:nvPicPr>
          <p:cNvPr id="7" name="Graphic 6" descr="Tick with solid fill">
            <a:extLst>
              <a:ext uri="{FF2B5EF4-FFF2-40B4-BE49-F238E27FC236}">
                <a16:creationId xmlns:a16="http://schemas.microsoft.com/office/drawing/2014/main" id="{A4F2B32E-C74F-A803-2285-BA592DCDD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43856" y="2766323"/>
            <a:ext cx="262128" cy="26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86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Details CA Rules – Slackermanz like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>
            <a:normAutofit/>
          </a:bodyPr>
          <a:lstStyle/>
          <a:p>
            <a:r>
              <a:rPr lang="en-US" dirty="0"/>
              <a:t>Evolve or Learn Rules and Fix Neighbors</a:t>
            </a:r>
          </a:p>
          <a:p>
            <a:pPr lvl="1"/>
            <a:r>
              <a:rPr lang="en-US" dirty="0"/>
              <a:t>Single Neighborhood</a:t>
            </a:r>
          </a:p>
        </p:txBody>
      </p:sp>
    </p:spTree>
    <p:extLst>
      <p:ext uri="{BB962C8B-B14F-4D97-AF65-F5344CB8AC3E}">
        <p14:creationId xmlns:p14="http://schemas.microsoft.com/office/powerpoint/2010/main" val="133138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Details CA Rules – Single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0057"/>
            <a:ext cx="7886700" cy="3263504"/>
          </a:xfrm>
        </p:spPr>
        <p:txBody>
          <a:bodyPr>
            <a:normAutofit/>
          </a:bodyPr>
          <a:lstStyle/>
          <a:p>
            <a:r>
              <a:rPr lang="en-US" dirty="0"/>
              <a:t>Evolve or Learn Rules and Fix Neighbors</a:t>
            </a:r>
          </a:p>
          <a:p>
            <a:pPr lvl="1"/>
            <a:r>
              <a:rPr lang="en-US" u="sng" dirty="0"/>
              <a:t>Fix Neighbors</a:t>
            </a:r>
            <a:r>
              <a:rPr lang="en-US" dirty="0"/>
              <a:t>, n=1. 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Fixing 1 neighbors 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F8D343E-A05F-0BBA-414F-03B9D2E642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237777"/>
              </p:ext>
            </p:extLst>
          </p:nvPr>
        </p:nvGraphicFramePr>
        <p:xfrm>
          <a:off x="236242" y="3116741"/>
          <a:ext cx="1826940" cy="14395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5388">
                  <a:extLst>
                    <a:ext uri="{9D8B030D-6E8A-4147-A177-3AD203B41FA5}">
                      <a16:colId xmlns:a16="http://schemas.microsoft.com/office/drawing/2014/main" val="1951206104"/>
                    </a:ext>
                  </a:extLst>
                </a:gridCol>
                <a:gridCol w="365388">
                  <a:extLst>
                    <a:ext uri="{9D8B030D-6E8A-4147-A177-3AD203B41FA5}">
                      <a16:colId xmlns:a16="http://schemas.microsoft.com/office/drawing/2014/main" val="412957802"/>
                    </a:ext>
                  </a:extLst>
                </a:gridCol>
                <a:gridCol w="365388">
                  <a:extLst>
                    <a:ext uri="{9D8B030D-6E8A-4147-A177-3AD203B41FA5}">
                      <a16:colId xmlns:a16="http://schemas.microsoft.com/office/drawing/2014/main" val="1247079668"/>
                    </a:ext>
                  </a:extLst>
                </a:gridCol>
                <a:gridCol w="365388">
                  <a:extLst>
                    <a:ext uri="{9D8B030D-6E8A-4147-A177-3AD203B41FA5}">
                      <a16:colId xmlns:a16="http://schemas.microsoft.com/office/drawing/2014/main" val="3668493854"/>
                    </a:ext>
                  </a:extLst>
                </a:gridCol>
                <a:gridCol w="365388">
                  <a:extLst>
                    <a:ext uri="{9D8B030D-6E8A-4147-A177-3AD203B41FA5}">
                      <a16:colId xmlns:a16="http://schemas.microsoft.com/office/drawing/2014/main" val="4150158512"/>
                    </a:ext>
                  </a:extLst>
                </a:gridCol>
              </a:tblGrid>
              <a:tr h="287918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55189"/>
                  </a:ext>
                </a:extLst>
              </a:tr>
              <a:tr h="287918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7838908"/>
                  </a:ext>
                </a:extLst>
              </a:tr>
              <a:tr h="287918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3793434"/>
                  </a:ext>
                </a:extLst>
              </a:tr>
              <a:tr h="287918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073447"/>
                  </a:ext>
                </a:extLst>
              </a:tr>
              <a:tr h="287918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0393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A5D8DCC-E1BA-A1F0-C325-2CC87A1004D4}"/>
              </a:ext>
            </a:extLst>
          </p:cNvPr>
          <p:cNvSpPr txBox="1"/>
          <p:nvPr/>
        </p:nvSpPr>
        <p:spPr>
          <a:xfrm>
            <a:off x="297555" y="4623561"/>
            <a:ext cx="17043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1 Neighborhood CA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EE563B8-57CF-395E-ECCC-DC71FA60D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187" y="1944364"/>
            <a:ext cx="4837772" cy="604722"/>
          </a:xfrm>
          <a:prstGeom prst="rect">
            <a:avLst/>
          </a:prstGeom>
        </p:spPr>
      </p:pic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E1FD3378-0FC9-C043-8B58-6686441CC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729" y="3493146"/>
            <a:ext cx="1002017" cy="12407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B87967-8495-3F1B-C59A-E164326A84A6}"/>
              </a:ext>
            </a:extLst>
          </p:cNvPr>
          <p:cNvSpPr txBox="1"/>
          <p:nvPr/>
        </p:nvSpPr>
        <p:spPr>
          <a:xfrm>
            <a:off x="2949137" y="4768217"/>
            <a:ext cx="4732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nh1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39B2E7-EF80-C7AB-513A-15A7B180CC8E}"/>
              </a:ext>
            </a:extLst>
          </p:cNvPr>
          <p:cNvSpPr txBox="1"/>
          <p:nvPr/>
        </p:nvSpPr>
        <p:spPr>
          <a:xfrm>
            <a:off x="3928704" y="4008086"/>
            <a:ext cx="28565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=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B5E291E5-8CB2-5E14-DFCD-F31F67436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187" y="3199136"/>
            <a:ext cx="2438400" cy="1828800"/>
          </a:xfrm>
          <a:prstGeom prst="rect">
            <a:avLst/>
          </a:prstGeom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111013F9-7215-52F1-DDDF-1FD7FAF40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4294" y="2849168"/>
            <a:ext cx="769144" cy="7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C00B7D6-EC6A-26F6-C86B-9ACEA66EF120}"/>
              </a:ext>
            </a:extLst>
          </p:cNvPr>
          <p:cNvSpPr txBox="1"/>
          <p:nvPr/>
        </p:nvSpPr>
        <p:spPr>
          <a:xfrm>
            <a:off x="7015189" y="2991809"/>
            <a:ext cx="1088760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Board </a:t>
            </a:r>
          </a:p>
          <a:p>
            <a:r>
              <a:rPr lang="en-US" sz="1350" dirty="0"/>
              <a:t>Initialization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212FAF-786C-45E1-BE8E-67B0197893A5}"/>
              </a:ext>
            </a:extLst>
          </p:cNvPr>
          <p:cNvSpPr txBox="1"/>
          <p:nvPr/>
        </p:nvSpPr>
        <p:spPr>
          <a:xfrm>
            <a:off x="6241956" y="4138406"/>
            <a:ext cx="2820003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Known neighborhood and rules [2]</a:t>
            </a:r>
          </a:p>
          <a:p>
            <a:r>
              <a:rPr lang="en-US" sz="1350" dirty="0"/>
              <a:t>200x200</a:t>
            </a:r>
          </a:p>
          <a:p>
            <a:r>
              <a:rPr lang="en-US" sz="1350" dirty="0"/>
              <a:t>Steps=100</a:t>
            </a:r>
          </a:p>
        </p:txBody>
      </p:sp>
    </p:spTree>
    <p:extLst>
      <p:ext uri="{BB962C8B-B14F-4D97-AF65-F5344CB8AC3E}">
        <p14:creationId xmlns:p14="http://schemas.microsoft.com/office/powerpoint/2010/main" val="503170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Details CA Rules – Multi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>
            <a:normAutofit/>
          </a:bodyPr>
          <a:lstStyle/>
          <a:p>
            <a:r>
              <a:rPr lang="en-US" dirty="0"/>
              <a:t>Evolve or Learn Rules and Fix Neighbors</a:t>
            </a:r>
          </a:p>
          <a:p>
            <a:pPr lvl="1"/>
            <a:r>
              <a:rPr lang="en-US" u="sng" dirty="0"/>
              <a:t>Fix Multiple Neighbors, n=2</a:t>
            </a:r>
            <a:endParaRPr lang="en-US" u="sng" dirty="0">
              <a:highlight>
                <a:srgbClr val="FFFF00"/>
              </a:highlight>
            </a:endParaRPr>
          </a:p>
          <a:p>
            <a:pPr lvl="2"/>
            <a:r>
              <a:rPr lang="en-US" dirty="0">
                <a:highlight>
                  <a:srgbClr val="FFFF00"/>
                </a:highlight>
              </a:rPr>
              <a:t>Fixing multiple neighbors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182B22-460D-808B-FBCE-03C07B8CBEF8}"/>
              </a:ext>
            </a:extLst>
          </p:cNvPr>
          <p:cNvSpPr txBox="1"/>
          <p:nvPr/>
        </p:nvSpPr>
        <p:spPr>
          <a:xfrm>
            <a:off x="1764629" y="4691723"/>
            <a:ext cx="110799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Mask_c1.txt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E08997-148F-B9AF-A19A-E7954E70F347}"/>
              </a:ext>
            </a:extLst>
          </p:cNvPr>
          <p:cNvSpPr txBox="1"/>
          <p:nvPr/>
        </p:nvSpPr>
        <p:spPr>
          <a:xfrm>
            <a:off x="3358106" y="4690309"/>
            <a:ext cx="110799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Mask_c2.txt</a:t>
            </a:r>
          </a:p>
        </p:txBody>
      </p:sp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73FED28F-8045-555D-36EC-2A49BAAF4C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7117" y="3250087"/>
            <a:ext cx="1165894" cy="14402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E9C94A-5BE6-1803-1BD5-7073AC0BC50C}"/>
              </a:ext>
            </a:extLst>
          </p:cNvPr>
          <p:cNvSpPr txBox="1"/>
          <p:nvPr/>
        </p:nvSpPr>
        <p:spPr>
          <a:xfrm>
            <a:off x="5317250" y="3693198"/>
            <a:ext cx="28565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8A1D4-85FE-0786-3006-976639E7D7D0}"/>
              </a:ext>
            </a:extLst>
          </p:cNvPr>
          <p:cNvSpPr txBox="1"/>
          <p:nvPr/>
        </p:nvSpPr>
        <p:spPr>
          <a:xfrm>
            <a:off x="6386839" y="4772915"/>
            <a:ext cx="275267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Known Rule from Slackermanz[2]</a:t>
            </a:r>
          </a:p>
        </p:txBody>
      </p:sp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3F7D71DD-E8AE-AD76-2E57-D49189883B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5099" y="2121723"/>
            <a:ext cx="2728885" cy="90005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92590A-91FC-A859-C3C3-15F6EF000AC4}"/>
              </a:ext>
            </a:extLst>
          </p:cNvPr>
          <p:cNvSpPr txBox="1"/>
          <p:nvPr/>
        </p:nvSpPr>
        <p:spPr>
          <a:xfrm>
            <a:off x="6454435" y="4592657"/>
            <a:ext cx="237757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Ran for 200 steps (100x100)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E40FCF-7479-4DBA-71C4-E241B7157B50}"/>
              </a:ext>
            </a:extLst>
          </p:cNvPr>
          <p:cNvSpPr txBox="1"/>
          <p:nvPr/>
        </p:nvSpPr>
        <p:spPr>
          <a:xfrm>
            <a:off x="2974230" y="3831697"/>
            <a:ext cx="28565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3452B8-402D-AD5F-6464-92B57D52A356}"/>
              </a:ext>
            </a:extLst>
          </p:cNvPr>
          <p:cNvSpPr txBox="1"/>
          <p:nvPr/>
        </p:nvSpPr>
        <p:spPr>
          <a:xfrm>
            <a:off x="172777" y="3455167"/>
            <a:ext cx="10588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There is flexibility to add more neighbors</a:t>
            </a:r>
          </a:p>
        </p:txBody>
      </p:sp>
      <p:pic>
        <p:nvPicPr>
          <p:cNvPr id="25" name="Picture 4">
            <a:extLst>
              <a:ext uri="{FF2B5EF4-FFF2-40B4-BE49-F238E27FC236}">
                <a16:creationId xmlns:a16="http://schemas.microsoft.com/office/drawing/2014/main" id="{CF1E5B8F-458D-A3B8-E36D-129B57F67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6033" y="1797146"/>
            <a:ext cx="769144" cy="7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A272D1F-E7AF-C84D-B1A0-B93B7A646E80}"/>
              </a:ext>
            </a:extLst>
          </p:cNvPr>
          <p:cNvSpPr txBox="1"/>
          <p:nvPr/>
        </p:nvSpPr>
        <p:spPr>
          <a:xfrm>
            <a:off x="7652570" y="2534750"/>
            <a:ext cx="1088760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Board </a:t>
            </a:r>
          </a:p>
          <a:p>
            <a:r>
              <a:rPr lang="en-US" sz="1350" dirty="0"/>
              <a:t>Initialization</a:t>
            </a: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A02989E0-EB6C-C8D1-62B6-2E76461BBA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38885" y="3232488"/>
            <a:ext cx="1210178" cy="1457821"/>
          </a:xfrm>
          <a:prstGeom prst="rect">
            <a:avLst/>
          </a:prstGeom>
        </p:spPr>
      </p:pic>
      <p:pic>
        <p:nvPicPr>
          <p:cNvPr id="7" name="cellular_automaton_[[(0.185, 0.2, 1), (0.343, 0.58, 0), (0.75, 0.85, 0), (0.15, 0.18, 0)], [(0.15, 0.28, 0), (0.445, 0.68, 1)]]">
            <a:hlinkClick r:id="" action="ppaction://media"/>
            <a:extLst>
              <a:ext uri="{FF2B5EF4-FFF2-40B4-BE49-F238E27FC236}">
                <a16:creationId xmlns:a16="http://schemas.microsoft.com/office/drawing/2014/main" id="{FE710777-EE5C-4297-E641-DEB6843D55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386840" y="2998373"/>
            <a:ext cx="1938788" cy="145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79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IOF-template-7.13.Presentasjonsmal-ENG-v.0.0.2">
  <a:themeElements>
    <a:clrScheme name="HIOF-palett">
      <a:dk1>
        <a:srgbClr val="101820"/>
      </a:dk1>
      <a:lt1>
        <a:srgbClr val="101820"/>
      </a:lt1>
      <a:dk2>
        <a:srgbClr val="EDEBE9"/>
      </a:dk2>
      <a:lt2>
        <a:srgbClr val="FFFFFF"/>
      </a:lt2>
      <a:accent1>
        <a:srgbClr val="3CBFAE"/>
      </a:accent1>
      <a:accent2>
        <a:srgbClr val="C76D62"/>
      </a:accent2>
      <a:accent3>
        <a:srgbClr val="457A7C"/>
      </a:accent3>
      <a:accent4>
        <a:srgbClr val="D7D2CB"/>
      </a:accent4>
      <a:accent5>
        <a:srgbClr val="978794"/>
      </a:accent5>
      <a:accent6>
        <a:srgbClr val="C0B8B0"/>
      </a:accent6>
      <a:hlink>
        <a:srgbClr val="457A7C"/>
      </a:hlink>
      <a:folHlink>
        <a:srgbClr val="3CBFAE"/>
      </a:folHlink>
    </a:clrScheme>
    <a:fontScheme name="Office klassisk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IOF-template-7.13.Presentasjonsmal-ENG-v.1.1.0" id="{6562F666-66CC-AA49-A9BC-14FA587A2EAE}" vid="{39648153-586F-DF4A-84A6-DFC5D7249167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HIOF-template-7.13.Presentasjonsmal-ENG-v.0.0</Template>
  <TotalTime>251</TotalTime>
  <Words>1399</Words>
  <Application>Microsoft Macintosh PowerPoint</Application>
  <PresentationFormat>On-screen Show (16:9)</PresentationFormat>
  <Paragraphs>162</Paragraphs>
  <Slides>22</Slides>
  <Notes>7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inherit</vt:lpstr>
      <vt:lpstr>Menlo</vt:lpstr>
      <vt:lpstr>Segoe UI</vt:lpstr>
      <vt:lpstr>Source Sans Pro</vt:lpstr>
      <vt:lpstr>HIOF-template-7.13.Presentasjonsmal-ENG-v.0.0.2</vt:lpstr>
      <vt:lpstr>Capturing Emerging Behaviour in Multi Neighbourhood CA using EC</vt:lpstr>
      <vt:lpstr>Theoretical and Experimental setup for MNCA</vt:lpstr>
      <vt:lpstr>What is MNCA?</vt:lpstr>
      <vt:lpstr>Implementation Details – Cellular Automata</vt:lpstr>
      <vt:lpstr>Implementation Details – Cellular Automata</vt:lpstr>
      <vt:lpstr>Implementation Details – Cellular Automata</vt:lpstr>
      <vt:lpstr>Implementation Details CA Rules – Slackermanz like</vt:lpstr>
      <vt:lpstr>Implementation Details CA Rules – Single Neighborhood</vt:lpstr>
      <vt:lpstr>Implementation Details CA Rules – Multi Neighborhood</vt:lpstr>
      <vt:lpstr>Known rule! And Why?(To verify!)</vt:lpstr>
      <vt:lpstr>Theoretical and Experimental setup for Evolutionary Computation</vt:lpstr>
      <vt:lpstr>Implementation Details – EC – GA operators</vt:lpstr>
      <vt:lpstr>Implementation Details – EC - Mutation</vt:lpstr>
      <vt:lpstr>Fixed EC details for experiment</vt:lpstr>
      <vt:lpstr>A pictorial explanation for a population</vt:lpstr>
      <vt:lpstr>A pictorial explanation for a population</vt:lpstr>
      <vt:lpstr>Population = 10, Generation = 10, nh=2</vt:lpstr>
      <vt:lpstr>Population = 10,  Generation = 10, nh=3</vt:lpstr>
      <vt:lpstr>Population = 10,  Generation = 10, nh=3</vt:lpstr>
      <vt:lpstr>Population = 10,  Generation = 10, nh=3</vt:lpstr>
      <vt:lpstr>References</vt:lpstr>
      <vt:lpstr>Thank You and Questions!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Østfold University College</dc:title>
  <dc:subject/>
  <dc:creator>Sanyam Jain</dc:creator>
  <cp:keywords/>
  <dc:description/>
  <cp:lastModifiedBy>Sanyam Jain</cp:lastModifiedBy>
  <cp:revision>97</cp:revision>
  <dcterms:created xsi:type="dcterms:W3CDTF">2023-02-16T14:41:34Z</dcterms:created>
  <dcterms:modified xsi:type="dcterms:W3CDTF">2023-05-18T11:31:55Z</dcterms:modified>
  <cp:category/>
</cp:coreProperties>
</file>

<file path=docProps/thumbnail.jpeg>
</file>